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71" r:id="rId1"/>
  </p:sldMasterIdLst>
  <p:notesMasterIdLst>
    <p:notesMasterId r:id="rId18"/>
  </p:notesMasterIdLst>
  <p:sldIdLst>
    <p:sldId id="256" r:id="rId2"/>
    <p:sldId id="257" r:id="rId3"/>
    <p:sldId id="258" r:id="rId4"/>
    <p:sldId id="271" r:id="rId5"/>
    <p:sldId id="259" r:id="rId6"/>
    <p:sldId id="260" r:id="rId7"/>
    <p:sldId id="261" r:id="rId8"/>
    <p:sldId id="262" r:id="rId9"/>
    <p:sldId id="263" r:id="rId10"/>
    <p:sldId id="264" r:id="rId11"/>
    <p:sldId id="265" r:id="rId12"/>
    <p:sldId id="266" r:id="rId13"/>
    <p:sldId id="267" r:id="rId14"/>
    <p:sldId id="268" r:id="rId15"/>
    <p:sldId id="269" r:id="rId16"/>
    <p:sldId id="270" r:id="rId1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1" d="100"/>
          <a:sy n="61" d="100"/>
        </p:scale>
        <p:origin x="136"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7E90538-7A74-4079-B398-388000C007F7}" type="datetimeFigureOut">
              <a:rPr lang="en-IN" smtClean="0"/>
              <a:t>06-12-2025</a:t>
            </a:fld>
            <a:endParaRPr lang="en-IN"/>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IN"/>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N"/>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B03CE75-3AE9-4D45-85D7-D09AD8571EE8}" type="slidenum">
              <a:rPr lang="en-IN" smtClean="0"/>
              <a:t>‹#›</a:t>
            </a:fld>
            <a:endParaRPr lang="en-IN"/>
          </a:p>
        </p:txBody>
      </p:sp>
    </p:spTree>
    <p:extLst>
      <p:ext uri="{BB962C8B-B14F-4D97-AF65-F5344CB8AC3E}">
        <p14:creationId xmlns:p14="http://schemas.microsoft.com/office/powerpoint/2010/main" val="321247422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5"/>
          </p:nvPr>
        </p:nvSpPr>
        <p:spPr/>
        <p:txBody>
          <a:bodyPr/>
          <a:lstStyle/>
          <a:p>
            <a:fld id="{1B03CE75-3AE9-4D45-85D7-D09AD8571EE8}" type="slidenum">
              <a:rPr lang="en-IN" smtClean="0"/>
              <a:t>2</a:t>
            </a:fld>
            <a:endParaRPr lang="en-IN"/>
          </a:p>
        </p:txBody>
      </p:sp>
    </p:spTree>
    <p:extLst>
      <p:ext uri="{BB962C8B-B14F-4D97-AF65-F5344CB8AC3E}">
        <p14:creationId xmlns:p14="http://schemas.microsoft.com/office/powerpoint/2010/main" val="376350396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0CCB34EC-124C-44CE-8C7C-76B0A2BFEB0F}" type="datetimeFigureOut">
              <a:rPr lang="en-IN" smtClean="0"/>
              <a:t>06-12-2025</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99A1E5F7-722B-4F6C-B079-5935A6AB8171}" type="slidenum">
              <a:rPr lang="en-IN" smtClean="0"/>
              <a:t>‹#›</a:t>
            </a:fld>
            <a:endParaRPr lang="en-IN"/>
          </a:p>
        </p:txBody>
      </p:sp>
    </p:spTree>
    <p:extLst>
      <p:ext uri="{BB962C8B-B14F-4D97-AF65-F5344CB8AC3E}">
        <p14:creationId xmlns:p14="http://schemas.microsoft.com/office/powerpoint/2010/main" val="1322422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CCB34EC-124C-44CE-8C7C-76B0A2BFEB0F}" type="datetimeFigureOut">
              <a:rPr lang="en-IN" smtClean="0"/>
              <a:t>06-12-2025</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99A1E5F7-722B-4F6C-B079-5935A6AB8171}" type="slidenum">
              <a:rPr lang="en-IN" smtClean="0"/>
              <a:t>‹#›</a:t>
            </a:fld>
            <a:endParaRPr lang="en-IN"/>
          </a:p>
        </p:txBody>
      </p:sp>
    </p:spTree>
    <p:extLst>
      <p:ext uri="{BB962C8B-B14F-4D97-AF65-F5344CB8AC3E}">
        <p14:creationId xmlns:p14="http://schemas.microsoft.com/office/powerpoint/2010/main" val="16218920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CCB34EC-124C-44CE-8C7C-76B0A2BFEB0F}" type="datetimeFigureOut">
              <a:rPr lang="en-IN" smtClean="0"/>
              <a:t>06-12-2025</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99A1E5F7-722B-4F6C-B079-5935A6AB8171}" type="slidenum">
              <a:rPr lang="en-IN" smtClean="0"/>
              <a:t>‹#›</a:t>
            </a:fld>
            <a:endParaRPr lang="en-IN"/>
          </a:p>
        </p:txBody>
      </p:sp>
    </p:spTree>
    <p:extLst>
      <p:ext uri="{BB962C8B-B14F-4D97-AF65-F5344CB8AC3E}">
        <p14:creationId xmlns:p14="http://schemas.microsoft.com/office/powerpoint/2010/main" val="40960005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CCB34EC-124C-44CE-8C7C-76B0A2BFEB0F}" type="datetimeFigureOut">
              <a:rPr lang="en-IN" smtClean="0"/>
              <a:t>06-12-2025</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99A1E5F7-722B-4F6C-B079-5935A6AB8171}" type="slidenum">
              <a:rPr lang="en-IN" smtClean="0"/>
              <a:t>‹#›</a:t>
            </a:fld>
            <a:endParaRPr lang="en-IN"/>
          </a:p>
        </p:txBody>
      </p:sp>
    </p:spTree>
    <p:extLst>
      <p:ext uri="{BB962C8B-B14F-4D97-AF65-F5344CB8AC3E}">
        <p14:creationId xmlns:p14="http://schemas.microsoft.com/office/powerpoint/2010/main" val="83561234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CCB34EC-124C-44CE-8C7C-76B0A2BFEB0F}" type="datetimeFigureOut">
              <a:rPr lang="en-IN" smtClean="0"/>
              <a:t>06-12-2025</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99A1E5F7-722B-4F6C-B079-5935A6AB8171}" type="slidenum">
              <a:rPr lang="en-IN" smtClean="0"/>
              <a:t>‹#›</a:t>
            </a:fld>
            <a:endParaRPr lang="en-IN"/>
          </a:p>
        </p:txBody>
      </p:sp>
    </p:spTree>
    <p:extLst>
      <p:ext uri="{BB962C8B-B14F-4D97-AF65-F5344CB8AC3E}">
        <p14:creationId xmlns:p14="http://schemas.microsoft.com/office/powerpoint/2010/main" val="17671221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0CCB34EC-124C-44CE-8C7C-76B0A2BFEB0F}" type="datetimeFigureOut">
              <a:rPr lang="en-IN" smtClean="0"/>
              <a:t>06-12-2025</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99A1E5F7-722B-4F6C-B079-5935A6AB8171}" type="slidenum">
              <a:rPr lang="en-IN" smtClean="0"/>
              <a:t>‹#›</a:t>
            </a:fld>
            <a:endParaRPr lang="en-IN"/>
          </a:p>
        </p:txBody>
      </p:sp>
    </p:spTree>
    <p:extLst>
      <p:ext uri="{BB962C8B-B14F-4D97-AF65-F5344CB8AC3E}">
        <p14:creationId xmlns:p14="http://schemas.microsoft.com/office/powerpoint/2010/main" val="22380880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0CCB34EC-124C-44CE-8C7C-76B0A2BFEB0F}" type="datetimeFigureOut">
              <a:rPr lang="en-IN" smtClean="0"/>
              <a:t>06-12-2025</a:t>
            </a:fld>
            <a:endParaRPr lang="en-IN"/>
          </a:p>
        </p:txBody>
      </p:sp>
      <p:sp>
        <p:nvSpPr>
          <p:cNvPr id="8" name="Footer Placeholder 7"/>
          <p:cNvSpPr>
            <a:spLocks noGrp="1"/>
          </p:cNvSpPr>
          <p:nvPr>
            <p:ph type="ftr" sz="quarter" idx="11"/>
          </p:nvPr>
        </p:nvSpPr>
        <p:spPr/>
        <p:txBody>
          <a:bodyPr/>
          <a:lstStyle/>
          <a:p>
            <a:endParaRPr lang="en-IN"/>
          </a:p>
        </p:txBody>
      </p:sp>
      <p:sp>
        <p:nvSpPr>
          <p:cNvPr id="9" name="Slide Number Placeholder 8"/>
          <p:cNvSpPr>
            <a:spLocks noGrp="1"/>
          </p:cNvSpPr>
          <p:nvPr>
            <p:ph type="sldNum" sz="quarter" idx="12"/>
          </p:nvPr>
        </p:nvSpPr>
        <p:spPr/>
        <p:txBody>
          <a:bodyPr/>
          <a:lstStyle/>
          <a:p>
            <a:fld id="{99A1E5F7-722B-4F6C-B079-5935A6AB8171}" type="slidenum">
              <a:rPr lang="en-IN" smtClean="0"/>
              <a:t>‹#›</a:t>
            </a:fld>
            <a:endParaRPr lang="en-IN"/>
          </a:p>
        </p:txBody>
      </p:sp>
    </p:spTree>
    <p:extLst>
      <p:ext uri="{BB962C8B-B14F-4D97-AF65-F5344CB8AC3E}">
        <p14:creationId xmlns:p14="http://schemas.microsoft.com/office/powerpoint/2010/main" val="16773136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0CCB34EC-124C-44CE-8C7C-76B0A2BFEB0F}" type="datetimeFigureOut">
              <a:rPr lang="en-IN" smtClean="0"/>
              <a:t>06-12-2025</a:t>
            </a:fld>
            <a:endParaRPr lang="en-IN"/>
          </a:p>
        </p:txBody>
      </p:sp>
      <p:sp>
        <p:nvSpPr>
          <p:cNvPr id="4" name="Footer Placeholder 3"/>
          <p:cNvSpPr>
            <a:spLocks noGrp="1"/>
          </p:cNvSpPr>
          <p:nvPr>
            <p:ph type="ftr" sz="quarter" idx="11"/>
          </p:nvPr>
        </p:nvSpPr>
        <p:spPr/>
        <p:txBody>
          <a:bodyPr/>
          <a:lstStyle/>
          <a:p>
            <a:endParaRPr lang="en-IN"/>
          </a:p>
        </p:txBody>
      </p:sp>
      <p:sp>
        <p:nvSpPr>
          <p:cNvPr id="5" name="Slide Number Placeholder 4"/>
          <p:cNvSpPr>
            <a:spLocks noGrp="1"/>
          </p:cNvSpPr>
          <p:nvPr>
            <p:ph type="sldNum" sz="quarter" idx="12"/>
          </p:nvPr>
        </p:nvSpPr>
        <p:spPr/>
        <p:txBody>
          <a:bodyPr/>
          <a:lstStyle/>
          <a:p>
            <a:fld id="{99A1E5F7-722B-4F6C-B079-5935A6AB8171}" type="slidenum">
              <a:rPr lang="en-IN" smtClean="0"/>
              <a:t>‹#›</a:t>
            </a:fld>
            <a:endParaRPr lang="en-IN"/>
          </a:p>
        </p:txBody>
      </p:sp>
    </p:spTree>
    <p:extLst>
      <p:ext uri="{BB962C8B-B14F-4D97-AF65-F5344CB8AC3E}">
        <p14:creationId xmlns:p14="http://schemas.microsoft.com/office/powerpoint/2010/main" val="375089745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CCB34EC-124C-44CE-8C7C-76B0A2BFEB0F}" type="datetimeFigureOut">
              <a:rPr lang="en-IN" smtClean="0"/>
              <a:t>06-12-2025</a:t>
            </a:fld>
            <a:endParaRPr lang="en-IN"/>
          </a:p>
        </p:txBody>
      </p:sp>
      <p:sp>
        <p:nvSpPr>
          <p:cNvPr id="3" name="Footer Placeholder 2"/>
          <p:cNvSpPr>
            <a:spLocks noGrp="1"/>
          </p:cNvSpPr>
          <p:nvPr>
            <p:ph type="ftr" sz="quarter" idx="11"/>
          </p:nvPr>
        </p:nvSpPr>
        <p:spPr/>
        <p:txBody>
          <a:bodyPr/>
          <a:lstStyle/>
          <a:p>
            <a:endParaRPr lang="en-IN"/>
          </a:p>
        </p:txBody>
      </p:sp>
      <p:sp>
        <p:nvSpPr>
          <p:cNvPr id="4" name="Slide Number Placeholder 3"/>
          <p:cNvSpPr>
            <a:spLocks noGrp="1"/>
          </p:cNvSpPr>
          <p:nvPr>
            <p:ph type="sldNum" sz="quarter" idx="12"/>
          </p:nvPr>
        </p:nvSpPr>
        <p:spPr/>
        <p:txBody>
          <a:bodyPr/>
          <a:lstStyle/>
          <a:p>
            <a:fld id="{99A1E5F7-722B-4F6C-B079-5935A6AB8171}" type="slidenum">
              <a:rPr lang="en-IN" smtClean="0"/>
              <a:t>‹#›</a:t>
            </a:fld>
            <a:endParaRPr lang="en-IN"/>
          </a:p>
        </p:txBody>
      </p:sp>
    </p:spTree>
    <p:extLst>
      <p:ext uri="{BB962C8B-B14F-4D97-AF65-F5344CB8AC3E}">
        <p14:creationId xmlns:p14="http://schemas.microsoft.com/office/powerpoint/2010/main" val="193067694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0CCB34EC-124C-44CE-8C7C-76B0A2BFEB0F}" type="datetimeFigureOut">
              <a:rPr lang="en-IN" smtClean="0"/>
              <a:t>06-12-2025</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99A1E5F7-722B-4F6C-B079-5935A6AB8171}" type="slidenum">
              <a:rPr lang="en-IN" smtClean="0"/>
              <a:t>‹#›</a:t>
            </a:fld>
            <a:endParaRPr lang="en-IN"/>
          </a:p>
        </p:txBody>
      </p:sp>
    </p:spTree>
    <p:extLst>
      <p:ext uri="{BB962C8B-B14F-4D97-AF65-F5344CB8AC3E}">
        <p14:creationId xmlns:p14="http://schemas.microsoft.com/office/powerpoint/2010/main" val="273732735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0CCB34EC-124C-44CE-8C7C-76B0A2BFEB0F}" type="datetimeFigureOut">
              <a:rPr lang="en-IN" smtClean="0"/>
              <a:t>06-12-2025</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99A1E5F7-722B-4F6C-B079-5935A6AB8171}" type="slidenum">
              <a:rPr lang="en-IN" smtClean="0"/>
              <a:t>‹#›</a:t>
            </a:fld>
            <a:endParaRPr lang="en-IN"/>
          </a:p>
        </p:txBody>
      </p:sp>
    </p:spTree>
    <p:extLst>
      <p:ext uri="{BB962C8B-B14F-4D97-AF65-F5344CB8AC3E}">
        <p14:creationId xmlns:p14="http://schemas.microsoft.com/office/powerpoint/2010/main" val="31680563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CCB34EC-124C-44CE-8C7C-76B0A2BFEB0F}" type="datetimeFigureOut">
              <a:rPr lang="en-IN" smtClean="0"/>
              <a:t>06-12-2025</a:t>
            </a:fld>
            <a:endParaRPr lang="en-IN"/>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N"/>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9A1E5F7-722B-4F6C-B079-5935A6AB8171}" type="slidenum">
              <a:rPr lang="en-IN" smtClean="0"/>
              <a:t>‹#›</a:t>
            </a:fld>
            <a:endParaRPr lang="en-IN"/>
          </a:p>
        </p:txBody>
      </p:sp>
    </p:spTree>
    <p:extLst>
      <p:ext uri="{BB962C8B-B14F-4D97-AF65-F5344CB8AC3E}">
        <p14:creationId xmlns:p14="http://schemas.microsoft.com/office/powerpoint/2010/main" val="2558268930"/>
      </p:ext>
    </p:extLst>
  </p:cSld>
  <p:clrMap bg1="lt1" tx1="dk1" bg2="lt2" tx2="dk2" accent1="accent1" accent2="accent2" accent3="accent3" accent4="accent4" accent5="accent5" accent6="accent6" hlink="hlink" folHlink="folHlink"/>
  <p:sldLayoutIdLst>
    <p:sldLayoutId id="2147483772" r:id="rId1"/>
    <p:sldLayoutId id="2147483773" r:id="rId2"/>
    <p:sldLayoutId id="2147483774" r:id="rId3"/>
    <p:sldLayoutId id="2147483775" r:id="rId4"/>
    <p:sldLayoutId id="2147483776" r:id="rId5"/>
    <p:sldLayoutId id="2147483777" r:id="rId6"/>
    <p:sldLayoutId id="2147483778" r:id="rId7"/>
    <p:sldLayoutId id="2147483779" r:id="rId8"/>
    <p:sldLayoutId id="2147483780" r:id="rId9"/>
    <p:sldLayoutId id="2147483781" r:id="rId10"/>
    <p:sldLayoutId id="2147483782"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913A2B-1CE0-47A1-BFAA-9955A9A2F44C}"/>
              </a:ext>
            </a:extLst>
          </p:cNvPr>
          <p:cNvSpPr>
            <a:spLocks noGrp="1"/>
          </p:cNvSpPr>
          <p:nvPr>
            <p:ph type="ctrTitle"/>
          </p:nvPr>
        </p:nvSpPr>
        <p:spPr/>
        <p:txBody>
          <a:bodyPr>
            <a:normAutofit/>
          </a:bodyPr>
          <a:lstStyle/>
          <a:p>
            <a:r>
              <a:rPr lang="en-US" dirty="0"/>
              <a:t>Master Circular on General Insurance Business</a:t>
            </a:r>
            <a:endParaRPr lang="en-IN" dirty="0"/>
          </a:p>
        </p:txBody>
      </p:sp>
      <p:sp>
        <p:nvSpPr>
          <p:cNvPr id="3" name="Subtitle 2">
            <a:extLst>
              <a:ext uri="{FF2B5EF4-FFF2-40B4-BE49-F238E27FC236}">
                <a16:creationId xmlns:a16="http://schemas.microsoft.com/office/drawing/2014/main" id="{6B8A2DF6-87E2-43CE-8165-D71C8427650B}"/>
              </a:ext>
            </a:extLst>
          </p:cNvPr>
          <p:cNvSpPr>
            <a:spLocks noGrp="1"/>
          </p:cNvSpPr>
          <p:nvPr>
            <p:ph type="subTitle" idx="1"/>
          </p:nvPr>
        </p:nvSpPr>
        <p:spPr/>
        <p:txBody>
          <a:bodyPr>
            <a:normAutofit/>
          </a:bodyPr>
          <a:lstStyle/>
          <a:p>
            <a:r>
              <a:rPr lang="en-US" sz="3600" dirty="0">
                <a:solidFill>
                  <a:schemeClr val="bg2">
                    <a:lumMod val="50000"/>
                  </a:schemeClr>
                </a:solidFill>
              </a:rPr>
              <a:t>Pre promotional Training of GIPSA Officers</a:t>
            </a:r>
            <a:endParaRPr lang="en-IN" sz="3600" dirty="0">
              <a:solidFill>
                <a:schemeClr val="bg2">
                  <a:lumMod val="50000"/>
                </a:schemeClr>
              </a:solidFill>
            </a:endParaRPr>
          </a:p>
        </p:txBody>
      </p:sp>
    </p:spTree>
    <p:extLst>
      <p:ext uri="{BB962C8B-B14F-4D97-AF65-F5344CB8AC3E}">
        <p14:creationId xmlns:p14="http://schemas.microsoft.com/office/powerpoint/2010/main" val="415654673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0D92228-9B0D-4F0A-9482-F0DD508D1585}"/>
              </a:ext>
            </a:extLst>
          </p:cNvPr>
          <p:cNvSpPr/>
          <p:nvPr/>
        </p:nvSpPr>
        <p:spPr>
          <a:xfrm>
            <a:off x="1" y="0"/>
            <a:ext cx="12192000" cy="699989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tx1"/>
                </a:solidFill>
              </a:rPr>
              <a:t>Options to Retail customer</a:t>
            </a:r>
          </a:p>
          <a:p>
            <a:pPr algn="ctr"/>
            <a:endParaRPr lang="en-US" sz="2400" dirty="0">
              <a:solidFill>
                <a:schemeClr val="tx1"/>
              </a:solidFill>
            </a:endParaRPr>
          </a:p>
          <a:p>
            <a:pPr algn="ctr"/>
            <a:endParaRPr lang="en-US" sz="2400" dirty="0">
              <a:solidFill>
                <a:schemeClr val="tx1"/>
              </a:solidFill>
            </a:endParaRPr>
          </a:p>
          <a:p>
            <a:pPr marL="285750" indent="-285750">
              <a:buFont typeface="Arial" panose="020B0604020202020204" pitchFamily="34" charset="0"/>
              <a:buChar char="•"/>
            </a:pPr>
            <a:r>
              <a:rPr lang="en-US" sz="2800" dirty="0">
                <a:solidFill>
                  <a:schemeClr val="tx1"/>
                </a:solidFill>
              </a:rPr>
              <a:t>Pay as you drive/Pay as you go/Pay as you use/PAYD</a:t>
            </a:r>
          </a:p>
          <a:p>
            <a:pPr marL="285750" indent="-285750">
              <a:buFont typeface="Arial" panose="020B0604020202020204" pitchFamily="34" charset="0"/>
              <a:buChar char="•"/>
            </a:pPr>
            <a:r>
              <a:rPr lang="en-US" sz="2800" dirty="0">
                <a:solidFill>
                  <a:schemeClr val="tx1"/>
                </a:solidFill>
              </a:rPr>
              <a:t>Comprehensive cover with Depreciation</a:t>
            </a:r>
          </a:p>
          <a:p>
            <a:pPr marL="285750" indent="-285750">
              <a:buFont typeface="Arial" panose="020B0604020202020204" pitchFamily="34" charset="0"/>
              <a:buChar char="•"/>
            </a:pPr>
            <a:r>
              <a:rPr lang="en-US" sz="2800" dirty="0">
                <a:solidFill>
                  <a:schemeClr val="tx1"/>
                </a:solidFill>
              </a:rPr>
              <a:t>Towing/Road Assistance service</a:t>
            </a:r>
          </a:p>
          <a:p>
            <a:endParaRPr lang="en-US" sz="2800" dirty="0">
              <a:solidFill>
                <a:schemeClr val="tx1"/>
              </a:solidFill>
            </a:endParaRPr>
          </a:p>
          <a:p>
            <a:pPr marL="285750" indent="-285750">
              <a:buFont typeface="Arial" panose="020B0604020202020204" pitchFamily="34" charset="0"/>
              <a:buChar char="•"/>
            </a:pPr>
            <a:r>
              <a:rPr lang="en-US" sz="2800" dirty="0">
                <a:solidFill>
                  <a:schemeClr val="tx1"/>
                </a:solidFill>
              </a:rPr>
              <a:t>Salvage-Disposal of salvage is insurer’s responsibility</a:t>
            </a:r>
          </a:p>
          <a:p>
            <a:pPr marL="285750" indent="-285750">
              <a:buFont typeface="Arial" panose="020B0604020202020204" pitchFamily="34" charset="0"/>
              <a:buChar char="•"/>
            </a:pPr>
            <a:r>
              <a:rPr lang="en-US" sz="2800" dirty="0">
                <a:solidFill>
                  <a:schemeClr val="tx1"/>
                </a:solidFill>
              </a:rPr>
              <a:t>Add on cover- premium to be shown separately</a:t>
            </a:r>
          </a:p>
          <a:p>
            <a:pPr marL="285750" indent="-285750">
              <a:buFont typeface="Arial" panose="020B0604020202020204" pitchFamily="34" charset="0"/>
              <a:buChar char="•"/>
            </a:pPr>
            <a:r>
              <a:rPr lang="en-US" sz="2800" dirty="0">
                <a:solidFill>
                  <a:schemeClr val="tx1"/>
                </a:solidFill>
              </a:rPr>
              <a:t>IDV-Criteria and depreciation shall be approved by PMC and published on the website</a:t>
            </a:r>
          </a:p>
          <a:p>
            <a:pPr marL="285750" indent="-285750">
              <a:buFont typeface="Arial" panose="020B0604020202020204" pitchFamily="34" charset="0"/>
              <a:buChar char="•"/>
            </a:pPr>
            <a:r>
              <a:rPr lang="en-US" sz="2800" dirty="0">
                <a:solidFill>
                  <a:schemeClr val="tx1"/>
                </a:solidFill>
              </a:rPr>
              <a:t>CIS should contain the same </a:t>
            </a:r>
          </a:p>
          <a:p>
            <a:pPr marL="285750" indent="-285750">
              <a:buFont typeface="Arial" panose="020B0604020202020204" pitchFamily="34" charset="0"/>
              <a:buChar char="•"/>
            </a:pPr>
            <a:r>
              <a:rPr lang="en-US" sz="2800" dirty="0">
                <a:solidFill>
                  <a:schemeClr val="tx1"/>
                </a:solidFill>
              </a:rPr>
              <a:t>Illustration to be provided to customer</a:t>
            </a:r>
          </a:p>
          <a:p>
            <a:pPr marL="285750" indent="-285750">
              <a:buFont typeface="Arial" panose="020B0604020202020204" pitchFamily="34" charset="0"/>
              <a:buChar char="•"/>
            </a:pPr>
            <a:r>
              <a:rPr lang="en-US" sz="2800" dirty="0">
                <a:solidFill>
                  <a:schemeClr val="tx1"/>
                </a:solidFill>
              </a:rPr>
              <a:t>Depreciation on Non OEM/Non OES parts-No depreciation shall be applied</a:t>
            </a:r>
            <a:endParaRPr lang="en-IN" sz="2800" dirty="0">
              <a:solidFill>
                <a:schemeClr val="tx1"/>
              </a:solidFill>
            </a:endParaRPr>
          </a:p>
        </p:txBody>
      </p:sp>
    </p:spTree>
    <p:extLst>
      <p:ext uri="{BB962C8B-B14F-4D97-AF65-F5344CB8AC3E}">
        <p14:creationId xmlns:p14="http://schemas.microsoft.com/office/powerpoint/2010/main" val="330648511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E08CF17C-1007-4CFA-9EC2-52E0994CE91B}"/>
              </a:ext>
            </a:extLst>
          </p:cNvPr>
          <p:cNvSpPr/>
          <p:nvPr/>
        </p:nvSpPr>
        <p:spPr>
          <a:xfrm>
            <a:off x="0" y="0"/>
            <a:ext cx="12192000" cy="68580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solidFill>
                  <a:schemeClr val="tx1"/>
                </a:solidFill>
              </a:rPr>
              <a:t>General Principles</a:t>
            </a:r>
          </a:p>
          <a:p>
            <a:pPr marL="285750" indent="-285750">
              <a:buFont typeface="Arial" panose="020B0604020202020204" pitchFamily="34" charset="0"/>
              <a:buChar char="•"/>
            </a:pPr>
            <a:r>
              <a:rPr lang="en-US" dirty="0">
                <a:solidFill>
                  <a:schemeClr val="tx1"/>
                </a:solidFill>
              </a:rPr>
              <a:t>Use and file procedure</a:t>
            </a:r>
          </a:p>
          <a:p>
            <a:pPr marL="285750" indent="-285750">
              <a:buFont typeface="Arial" panose="020B0604020202020204" pitchFamily="34" charset="0"/>
              <a:buChar char="•"/>
            </a:pPr>
            <a:r>
              <a:rPr lang="en-US" dirty="0">
                <a:solidFill>
                  <a:schemeClr val="tx1"/>
                </a:solidFill>
              </a:rPr>
              <a:t>Insurers are provided environment for innovation and speed of delivery of services</a:t>
            </a:r>
          </a:p>
          <a:p>
            <a:pPr marL="285750" indent="-285750">
              <a:buFont typeface="Arial" panose="020B0604020202020204" pitchFamily="34" charset="0"/>
              <a:buChar char="•"/>
            </a:pPr>
            <a:r>
              <a:rPr lang="en-US" dirty="0">
                <a:solidFill>
                  <a:schemeClr val="tx1"/>
                </a:solidFill>
              </a:rPr>
              <a:t>Flexibility for customers</a:t>
            </a:r>
          </a:p>
          <a:p>
            <a:pPr marL="285750" indent="-285750">
              <a:buFont typeface="Arial" panose="020B0604020202020204" pitchFamily="34" charset="0"/>
              <a:buChar char="•"/>
            </a:pPr>
            <a:r>
              <a:rPr lang="en-US" dirty="0">
                <a:solidFill>
                  <a:schemeClr val="tx1"/>
                </a:solidFill>
              </a:rPr>
              <a:t>Board approved policy and SOP</a:t>
            </a:r>
          </a:p>
          <a:p>
            <a:pPr marL="285750" indent="-285750">
              <a:buFont typeface="Arial" panose="020B0604020202020204" pitchFamily="34" charset="0"/>
              <a:buChar char="•"/>
            </a:pPr>
            <a:r>
              <a:rPr lang="en-US" dirty="0">
                <a:solidFill>
                  <a:schemeClr val="tx1"/>
                </a:solidFill>
              </a:rPr>
              <a:t>Proposal form and CIS</a:t>
            </a:r>
          </a:p>
          <a:p>
            <a:pPr marL="285750" indent="-285750">
              <a:buFont typeface="Arial" panose="020B0604020202020204" pitchFamily="34" charset="0"/>
              <a:buChar char="•"/>
            </a:pPr>
            <a:r>
              <a:rPr lang="en-US" dirty="0">
                <a:solidFill>
                  <a:schemeClr val="tx1"/>
                </a:solidFill>
              </a:rPr>
              <a:t>Display on website-</a:t>
            </a:r>
          </a:p>
          <a:p>
            <a:pPr marL="285750" indent="-285750">
              <a:buFont typeface="Arial" panose="020B0604020202020204" pitchFamily="34" charset="0"/>
              <a:buChar char="•"/>
            </a:pPr>
            <a:r>
              <a:rPr lang="en-US" dirty="0">
                <a:solidFill>
                  <a:schemeClr val="tx1"/>
                </a:solidFill>
              </a:rPr>
              <a:t>Tat- Acceptance of proposal</a:t>
            </a:r>
          </a:p>
          <a:p>
            <a:pPr marL="285750" indent="-285750">
              <a:buFont typeface="Arial" panose="020B0604020202020204" pitchFamily="34" charset="0"/>
              <a:buChar char="•"/>
            </a:pPr>
            <a:r>
              <a:rPr lang="en-US" dirty="0">
                <a:solidFill>
                  <a:schemeClr val="tx1"/>
                </a:solidFill>
              </a:rPr>
              <a:t>Issue of policy</a:t>
            </a:r>
          </a:p>
          <a:p>
            <a:pPr marL="285750" indent="-285750">
              <a:buFont typeface="Arial" panose="020B0604020202020204" pitchFamily="34" charset="0"/>
              <a:buChar char="•"/>
            </a:pPr>
            <a:r>
              <a:rPr lang="en-US" dirty="0">
                <a:solidFill>
                  <a:schemeClr val="tx1"/>
                </a:solidFill>
              </a:rPr>
              <a:t>Passing of endorsements</a:t>
            </a:r>
          </a:p>
          <a:p>
            <a:pPr marL="285750" indent="-285750">
              <a:buFont typeface="Arial" panose="020B0604020202020204" pitchFamily="34" charset="0"/>
              <a:buChar char="•"/>
            </a:pPr>
            <a:r>
              <a:rPr lang="en-US" dirty="0">
                <a:solidFill>
                  <a:schemeClr val="tx1"/>
                </a:solidFill>
              </a:rPr>
              <a:t>Policy servicing</a:t>
            </a:r>
          </a:p>
          <a:p>
            <a:pPr marL="285750" indent="-285750">
              <a:buFont typeface="Arial" panose="020B0604020202020204" pitchFamily="34" charset="0"/>
              <a:buChar char="•"/>
            </a:pPr>
            <a:r>
              <a:rPr lang="en-US" dirty="0">
                <a:solidFill>
                  <a:schemeClr val="tx1"/>
                </a:solidFill>
              </a:rPr>
              <a:t>Appointment for surveyor</a:t>
            </a:r>
          </a:p>
          <a:p>
            <a:pPr marL="285750" indent="-285750">
              <a:buFont typeface="Arial" panose="020B0604020202020204" pitchFamily="34" charset="0"/>
              <a:buChar char="•"/>
            </a:pPr>
            <a:r>
              <a:rPr lang="en-US" dirty="0">
                <a:solidFill>
                  <a:schemeClr val="tx1"/>
                </a:solidFill>
              </a:rPr>
              <a:t>Receipt of survey report</a:t>
            </a:r>
          </a:p>
          <a:p>
            <a:pPr marL="285750" indent="-285750">
              <a:buFont typeface="Arial" panose="020B0604020202020204" pitchFamily="34" charset="0"/>
              <a:buChar char="•"/>
            </a:pPr>
            <a:r>
              <a:rPr lang="en-US" dirty="0">
                <a:solidFill>
                  <a:schemeClr val="tx1"/>
                </a:solidFill>
              </a:rPr>
              <a:t>Claim approvals</a:t>
            </a:r>
          </a:p>
          <a:p>
            <a:pPr marL="285750" indent="-285750">
              <a:buFont typeface="Arial" panose="020B0604020202020204" pitchFamily="34" charset="0"/>
              <a:buChar char="•"/>
            </a:pPr>
            <a:r>
              <a:rPr lang="en-US" dirty="0">
                <a:solidFill>
                  <a:schemeClr val="tx1"/>
                </a:solidFill>
              </a:rPr>
              <a:t>Settlement of claims</a:t>
            </a:r>
          </a:p>
          <a:p>
            <a:pPr marL="285750" indent="-285750">
              <a:buFont typeface="Arial" panose="020B0604020202020204" pitchFamily="34" charset="0"/>
              <a:buChar char="•"/>
            </a:pPr>
            <a:r>
              <a:rPr lang="en-US" dirty="0">
                <a:solidFill>
                  <a:schemeClr val="tx1"/>
                </a:solidFill>
              </a:rPr>
              <a:t>List of products for sale and withdrawn</a:t>
            </a:r>
          </a:p>
          <a:p>
            <a:endParaRPr lang="en-US" dirty="0">
              <a:solidFill>
                <a:schemeClr val="tx1"/>
              </a:solidFill>
            </a:endParaRPr>
          </a:p>
          <a:p>
            <a:r>
              <a:rPr lang="en-US" dirty="0">
                <a:solidFill>
                  <a:schemeClr val="tx1"/>
                </a:solidFill>
              </a:rPr>
              <a:t>Training-Provide training to intermediary, distribution channels and employees on existing products, new products, TATs and change of regulations</a:t>
            </a:r>
          </a:p>
          <a:p>
            <a:r>
              <a:rPr lang="en-US" dirty="0">
                <a:solidFill>
                  <a:schemeClr val="tx1"/>
                </a:solidFill>
              </a:rPr>
              <a:t>Technology enablement</a:t>
            </a:r>
          </a:p>
          <a:p>
            <a:pPr algn="ctr"/>
            <a:endParaRPr lang="en-IN" dirty="0"/>
          </a:p>
        </p:txBody>
      </p:sp>
    </p:spTree>
    <p:extLst>
      <p:ext uri="{BB962C8B-B14F-4D97-AF65-F5344CB8AC3E}">
        <p14:creationId xmlns:p14="http://schemas.microsoft.com/office/powerpoint/2010/main" val="326405995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6124316-B689-44B6-9020-FE6005437C60}"/>
              </a:ext>
            </a:extLst>
          </p:cNvPr>
          <p:cNvSpPr/>
          <p:nvPr/>
        </p:nvSpPr>
        <p:spPr>
          <a:xfrm>
            <a:off x="1" y="0"/>
            <a:ext cx="12192000" cy="68580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solidFill>
              </a:rPr>
              <a:t>Performance monitoring of Surveyors and loss assessors</a:t>
            </a:r>
          </a:p>
          <a:p>
            <a:endParaRPr lang="en-US" sz="2000" dirty="0">
              <a:solidFill>
                <a:schemeClr val="tx1"/>
              </a:solidFill>
            </a:endParaRPr>
          </a:p>
          <a:p>
            <a:endParaRPr lang="en-US" sz="2000" dirty="0">
              <a:solidFill>
                <a:schemeClr val="tx1"/>
              </a:solidFill>
            </a:endParaRPr>
          </a:p>
          <a:p>
            <a:pPr marL="342900" indent="-342900">
              <a:buFont typeface="Arial" panose="020B0604020202020204" pitchFamily="34" charset="0"/>
              <a:buChar char="•"/>
            </a:pPr>
            <a:r>
              <a:rPr lang="en-US" sz="2000" dirty="0">
                <a:solidFill>
                  <a:schemeClr val="tx1"/>
                </a:solidFill>
              </a:rPr>
              <a:t>Board approved policy for performance monitoring</a:t>
            </a:r>
          </a:p>
          <a:p>
            <a:pPr marL="342900" indent="-342900">
              <a:buFont typeface="Arial" panose="020B0604020202020204" pitchFamily="34" charset="0"/>
              <a:buChar char="•"/>
            </a:pPr>
            <a:r>
              <a:rPr lang="en-US" sz="2000" dirty="0">
                <a:solidFill>
                  <a:schemeClr val="tx1"/>
                </a:solidFill>
              </a:rPr>
              <a:t>TAT, Accuracy, Speed of report submission</a:t>
            </a:r>
          </a:p>
          <a:p>
            <a:pPr marL="342900" indent="-342900">
              <a:buFont typeface="Arial" panose="020B0604020202020204" pitchFamily="34" charset="0"/>
              <a:buChar char="•"/>
            </a:pPr>
            <a:r>
              <a:rPr lang="en-US" sz="2000" dirty="0">
                <a:solidFill>
                  <a:schemeClr val="tx1"/>
                </a:solidFill>
              </a:rPr>
              <a:t>Survey fee shall not be based on assessed claim amt</a:t>
            </a:r>
          </a:p>
          <a:p>
            <a:pPr marL="342900" indent="-342900">
              <a:buFont typeface="Arial" panose="020B0604020202020204" pitchFamily="34" charset="0"/>
              <a:buChar char="•"/>
            </a:pPr>
            <a:r>
              <a:rPr lang="en-US" sz="2000" dirty="0">
                <a:solidFill>
                  <a:schemeClr val="tx1"/>
                </a:solidFill>
              </a:rPr>
              <a:t>Obtain feedback from customer on survey and loss assessment work</a:t>
            </a:r>
          </a:p>
          <a:p>
            <a:pPr marL="342900" indent="-342900">
              <a:buFont typeface="Arial" panose="020B0604020202020204" pitchFamily="34" charset="0"/>
              <a:buChar char="•"/>
            </a:pPr>
            <a:r>
              <a:rPr lang="en-US" sz="2000" dirty="0">
                <a:solidFill>
                  <a:schemeClr val="tx1"/>
                </a:solidFill>
              </a:rPr>
              <a:t>Adherence to Protection of policyholders interests Regulations 2024</a:t>
            </a:r>
          </a:p>
          <a:p>
            <a:pPr marL="342900" indent="-342900">
              <a:buFont typeface="Arial" panose="020B0604020202020204" pitchFamily="34" charset="0"/>
              <a:buChar char="•"/>
            </a:pPr>
            <a:r>
              <a:rPr lang="en-US" sz="2000" dirty="0">
                <a:solidFill>
                  <a:schemeClr val="tx1"/>
                </a:solidFill>
              </a:rPr>
              <a:t>Tech based approval of surveyors appointment by GI council in association with IIISLA</a:t>
            </a:r>
          </a:p>
          <a:p>
            <a:pPr marL="342900" indent="-342900">
              <a:buFont typeface="Arial" panose="020B0604020202020204" pitchFamily="34" charset="0"/>
              <a:buChar char="•"/>
            </a:pPr>
            <a:r>
              <a:rPr lang="en-US" sz="2000" dirty="0">
                <a:solidFill>
                  <a:schemeClr val="tx1"/>
                </a:solidFill>
              </a:rPr>
              <a:t>Appointment criteria will be department, geography, qualification  and other factor</a:t>
            </a:r>
          </a:p>
          <a:p>
            <a:pPr marL="342900" indent="-342900">
              <a:buFont typeface="Arial" panose="020B0604020202020204" pitchFamily="34" charset="0"/>
              <a:buChar char="•"/>
            </a:pPr>
            <a:r>
              <a:rPr lang="en-US" sz="2000" dirty="0">
                <a:solidFill>
                  <a:schemeClr val="tx1"/>
                </a:solidFill>
              </a:rPr>
              <a:t>Auto system of appointment ,no human intervention</a:t>
            </a:r>
          </a:p>
          <a:p>
            <a:pPr marL="342900" indent="-342900">
              <a:buFont typeface="Arial" panose="020B0604020202020204" pitchFamily="34" charset="0"/>
              <a:buChar char="•"/>
            </a:pPr>
            <a:r>
              <a:rPr lang="en-US" sz="2000" dirty="0">
                <a:solidFill>
                  <a:schemeClr val="tx1"/>
                </a:solidFill>
              </a:rPr>
              <a:t>Random allocation of job on fair and transparent basis</a:t>
            </a:r>
          </a:p>
          <a:p>
            <a:pPr marL="342900" indent="-342900">
              <a:buFont typeface="Arial" panose="020B0604020202020204" pitchFamily="34" charset="0"/>
              <a:buChar char="•"/>
            </a:pPr>
            <a:r>
              <a:rPr lang="en-US" sz="2000" dirty="0">
                <a:solidFill>
                  <a:schemeClr val="tx1"/>
                </a:solidFill>
              </a:rPr>
              <a:t>Customer to be informed appointment details of surveyor</a:t>
            </a:r>
          </a:p>
          <a:p>
            <a:pPr algn="ctr"/>
            <a:endParaRPr lang="en-IN" dirty="0"/>
          </a:p>
        </p:txBody>
      </p:sp>
    </p:spTree>
    <p:extLst>
      <p:ext uri="{BB962C8B-B14F-4D97-AF65-F5344CB8AC3E}">
        <p14:creationId xmlns:p14="http://schemas.microsoft.com/office/powerpoint/2010/main" val="222910315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EB0D461-9CA2-489C-9960-CC0BE1AF9096}"/>
              </a:ext>
            </a:extLst>
          </p:cNvPr>
          <p:cNvSpPr/>
          <p:nvPr/>
        </p:nvSpPr>
        <p:spPr>
          <a:xfrm>
            <a:off x="1" y="0"/>
            <a:ext cx="12318124" cy="6858001"/>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solidFill>
              </a:rPr>
              <a:t>Classification of products</a:t>
            </a:r>
          </a:p>
          <a:p>
            <a:pPr marL="285750" indent="-285750">
              <a:buFont typeface="Arial" panose="020B0604020202020204" pitchFamily="34" charset="0"/>
              <a:buChar char="•"/>
            </a:pPr>
            <a:r>
              <a:rPr lang="en-US" sz="2800" dirty="0">
                <a:solidFill>
                  <a:schemeClr val="tx1"/>
                </a:solidFill>
              </a:rPr>
              <a:t>Retail product</a:t>
            </a:r>
          </a:p>
          <a:p>
            <a:pPr marL="285750" indent="-285750">
              <a:buFont typeface="Arial" panose="020B0604020202020204" pitchFamily="34" charset="0"/>
              <a:buChar char="•"/>
            </a:pPr>
            <a:r>
              <a:rPr lang="en-US" sz="2800" dirty="0">
                <a:solidFill>
                  <a:schemeClr val="tx1"/>
                </a:solidFill>
              </a:rPr>
              <a:t>Commercial product</a:t>
            </a:r>
          </a:p>
          <a:p>
            <a:pPr marL="285750" indent="-285750">
              <a:buFont typeface="Arial" panose="020B0604020202020204" pitchFamily="34" charset="0"/>
              <a:buChar char="•"/>
            </a:pPr>
            <a:r>
              <a:rPr lang="en-US" sz="2800" dirty="0">
                <a:solidFill>
                  <a:schemeClr val="tx1"/>
                </a:solidFill>
              </a:rPr>
              <a:t>Group business</a:t>
            </a:r>
          </a:p>
          <a:p>
            <a:pPr marL="285750" indent="-285750">
              <a:buFont typeface="Arial" panose="020B0604020202020204" pitchFamily="34" charset="0"/>
              <a:buChar char="•"/>
            </a:pPr>
            <a:r>
              <a:rPr lang="en-US" sz="2800" dirty="0">
                <a:solidFill>
                  <a:schemeClr val="tx1"/>
                </a:solidFill>
              </a:rPr>
              <a:t>Social obligation</a:t>
            </a:r>
          </a:p>
          <a:p>
            <a:pPr marL="285750" indent="-285750">
              <a:buFont typeface="Arial" panose="020B0604020202020204" pitchFamily="34" charset="0"/>
              <a:buChar char="•"/>
            </a:pPr>
            <a:r>
              <a:rPr lang="en-US" sz="2800" dirty="0">
                <a:solidFill>
                  <a:schemeClr val="tx1"/>
                </a:solidFill>
              </a:rPr>
              <a:t>Rural obligation</a:t>
            </a:r>
          </a:p>
          <a:p>
            <a:pPr marL="285750" indent="-285750">
              <a:buFont typeface="Arial" panose="020B0604020202020204" pitchFamily="34" charset="0"/>
              <a:buChar char="•"/>
            </a:pPr>
            <a:r>
              <a:rPr lang="en-US" sz="2800" dirty="0">
                <a:solidFill>
                  <a:schemeClr val="tx1"/>
                </a:solidFill>
              </a:rPr>
              <a:t>Government scheme</a:t>
            </a:r>
          </a:p>
          <a:p>
            <a:pPr marL="285750" indent="-285750">
              <a:buFont typeface="Arial" panose="020B0604020202020204" pitchFamily="34" charset="0"/>
              <a:buChar char="•"/>
            </a:pPr>
            <a:r>
              <a:rPr lang="en-US" sz="2800" dirty="0">
                <a:solidFill>
                  <a:schemeClr val="tx1"/>
                </a:solidFill>
              </a:rPr>
              <a:t>Statutory insurance</a:t>
            </a:r>
          </a:p>
          <a:p>
            <a:pPr algn="ctr"/>
            <a:endParaRPr lang="en-US" sz="2000" dirty="0">
              <a:solidFill>
                <a:schemeClr val="tx1"/>
              </a:solidFill>
            </a:endParaRPr>
          </a:p>
          <a:p>
            <a:r>
              <a:rPr lang="en-US" sz="2400" dirty="0">
                <a:solidFill>
                  <a:schemeClr val="tx1"/>
                </a:solidFill>
              </a:rPr>
              <a:t>Insurer shall maintain records of issuance</a:t>
            </a:r>
          </a:p>
          <a:p>
            <a:endParaRPr lang="en-US" sz="2000" dirty="0">
              <a:solidFill>
                <a:schemeClr val="tx1"/>
              </a:solidFill>
            </a:endParaRPr>
          </a:p>
          <a:p>
            <a:pPr marL="285750" indent="-285750">
              <a:buFont typeface="Arial" panose="020B0604020202020204" pitchFamily="34" charset="0"/>
              <a:buChar char="•"/>
            </a:pPr>
            <a:r>
              <a:rPr lang="en-US" sz="2400" dirty="0">
                <a:solidFill>
                  <a:schemeClr val="tx1"/>
                </a:solidFill>
              </a:rPr>
              <a:t>Board approved policy of underwriting and acceptance of risk</a:t>
            </a:r>
          </a:p>
          <a:p>
            <a:pPr marL="285750" indent="-285750">
              <a:buFont typeface="Arial" panose="020B0604020202020204" pitchFamily="34" charset="0"/>
              <a:buChar char="•"/>
            </a:pPr>
            <a:r>
              <a:rPr lang="en-US" sz="2400" dirty="0">
                <a:solidFill>
                  <a:schemeClr val="tx1"/>
                </a:solidFill>
              </a:rPr>
              <a:t>Basis of settlement of loss to be mentioned</a:t>
            </a:r>
          </a:p>
          <a:p>
            <a:pPr marL="285750" indent="-285750">
              <a:buFont typeface="Arial" panose="020B0604020202020204" pitchFamily="34" charset="0"/>
              <a:buChar char="•"/>
            </a:pPr>
            <a:r>
              <a:rPr lang="en-US" sz="2400" dirty="0">
                <a:solidFill>
                  <a:schemeClr val="tx1"/>
                </a:solidFill>
              </a:rPr>
              <a:t>Policy duration-Annual, Long term and short term</a:t>
            </a:r>
          </a:p>
          <a:p>
            <a:pPr marL="285750" indent="-285750">
              <a:buFont typeface="Arial" panose="020B0604020202020204" pitchFamily="34" charset="0"/>
              <a:buChar char="•"/>
            </a:pPr>
            <a:r>
              <a:rPr lang="en-IN" sz="2400" dirty="0">
                <a:solidFill>
                  <a:schemeClr val="tx1"/>
                </a:solidFill>
              </a:rPr>
              <a:t>In case of SAOD, expiry date will not be beyond TP coverage policy</a:t>
            </a:r>
          </a:p>
        </p:txBody>
      </p:sp>
    </p:spTree>
    <p:extLst>
      <p:ext uri="{BB962C8B-B14F-4D97-AF65-F5344CB8AC3E}">
        <p14:creationId xmlns:p14="http://schemas.microsoft.com/office/powerpoint/2010/main" val="23207444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DA98AB6B-621A-4C95-9E45-A14ECEEB3192}"/>
              </a:ext>
            </a:extLst>
          </p:cNvPr>
          <p:cNvSpPr/>
          <p:nvPr/>
        </p:nvSpPr>
        <p:spPr>
          <a:xfrm>
            <a:off x="0" y="0"/>
            <a:ext cx="12328634" cy="7031421"/>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tx1"/>
                </a:solidFill>
              </a:rPr>
              <a:t>General Definitions</a:t>
            </a:r>
          </a:p>
          <a:p>
            <a:pPr marL="285750" indent="-285750">
              <a:buFont typeface="Arial" panose="020B0604020202020204" pitchFamily="34" charset="0"/>
              <a:buChar char="•"/>
            </a:pPr>
            <a:r>
              <a:rPr lang="en-US" sz="2400" dirty="0">
                <a:solidFill>
                  <a:schemeClr val="tx1"/>
                </a:solidFill>
              </a:rPr>
              <a:t>Add on cover:  Extension to the scope of insurance of a product including write back of an exclusion. It may be offered with or without consideration.  It will include endorsements or riders or every other alteration serving the same purpose.</a:t>
            </a:r>
          </a:p>
          <a:p>
            <a:pPr marL="285750" indent="-285750">
              <a:buFont typeface="Arial" panose="020B0604020202020204" pitchFamily="34" charset="0"/>
              <a:buChar char="•"/>
            </a:pPr>
            <a:endParaRPr lang="en-US" sz="2400" dirty="0">
              <a:solidFill>
                <a:schemeClr val="tx1"/>
              </a:solidFill>
            </a:endParaRPr>
          </a:p>
          <a:p>
            <a:pPr marL="285750" indent="-285750">
              <a:buFont typeface="Arial" panose="020B0604020202020204" pitchFamily="34" charset="0"/>
              <a:buChar char="•"/>
            </a:pPr>
            <a:r>
              <a:rPr lang="en-US" sz="2400" dirty="0">
                <a:solidFill>
                  <a:schemeClr val="tx1"/>
                </a:solidFill>
              </a:rPr>
              <a:t>Annual product:  Policy duration is 12 months</a:t>
            </a:r>
          </a:p>
          <a:p>
            <a:pPr marL="285750" indent="-285750">
              <a:buFont typeface="Arial" panose="020B0604020202020204" pitchFamily="34" charset="0"/>
              <a:buChar char="•"/>
            </a:pPr>
            <a:endParaRPr lang="en-US" sz="2400" dirty="0">
              <a:solidFill>
                <a:schemeClr val="tx1"/>
              </a:solidFill>
            </a:endParaRPr>
          </a:p>
          <a:p>
            <a:pPr marL="285750" indent="-285750">
              <a:buFont typeface="Arial" panose="020B0604020202020204" pitchFamily="34" charset="0"/>
              <a:buChar char="•"/>
            </a:pPr>
            <a:r>
              <a:rPr lang="en-US" sz="2400" dirty="0">
                <a:solidFill>
                  <a:schemeClr val="tx1"/>
                </a:solidFill>
              </a:rPr>
              <a:t>Base products:  A retail product which is identified and designated as such by the PMC. It defines the necessary minimu8m coverage addressing a specific insured interest or target segment of prospects in each LOB. </a:t>
            </a:r>
          </a:p>
          <a:p>
            <a:endParaRPr lang="en-US" sz="2400" dirty="0">
              <a:solidFill>
                <a:schemeClr val="tx1"/>
              </a:solidFill>
            </a:endParaRPr>
          </a:p>
          <a:p>
            <a:pPr marL="285750" indent="-285750">
              <a:buFont typeface="Arial" panose="020B0604020202020204" pitchFamily="34" charset="0"/>
              <a:buChar char="•"/>
            </a:pPr>
            <a:r>
              <a:rPr lang="en-US" sz="2400" dirty="0">
                <a:solidFill>
                  <a:schemeClr val="tx1"/>
                </a:solidFill>
              </a:rPr>
              <a:t>Line of Business:  A grouping or classification </a:t>
            </a:r>
            <a:r>
              <a:rPr lang="en-US" sz="2400" dirty="0" err="1">
                <a:solidFill>
                  <a:schemeClr val="tx1"/>
                </a:solidFill>
              </a:rPr>
              <a:t>byu</a:t>
            </a:r>
            <a:r>
              <a:rPr lang="en-US" sz="2400" dirty="0">
                <a:solidFill>
                  <a:schemeClr val="tx1"/>
                </a:solidFill>
              </a:rPr>
              <a:t> the insurer of its products based on criteria such as target market/client segment/nature of assets/exposures</a:t>
            </a:r>
            <a:r>
              <a:rPr lang="en-US" sz="2400" dirty="0"/>
              <a:t>.</a:t>
            </a:r>
          </a:p>
        </p:txBody>
      </p:sp>
    </p:spTree>
    <p:extLst>
      <p:ext uri="{BB962C8B-B14F-4D97-AF65-F5344CB8AC3E}">
        <p14:creationId xmlns:p14="http://schemas.microsoft.com/office/powerpoint/2010/main" val="357466103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3FF24080-1A00-4CA0-B2E2-A8EC2342E156}"/>
              </a:ext>
            </a:extLst>
          </p:cNvPr>
          <p:cNvSpPr/>
          <p:nvPr/>
        </p:nvSpPr>
        <p:spPr>
          <a:xfrm>
            <a:off x="0" y="0"/>
            <a:ext cx="12191999" cy="68580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Arial" panose="020B0604020202020204" pitchFamily="34" charset="0"/>
              <a:buChar char="•"/>
            </a:pPr>
            <a:endParaRPr lang="en-US" sz="2400" dirty="0"/>
          </a:p>
          <a:p>
            <a:r>
              <a:rPr lang="en-US" sz="2400" dirty="0"/>
              <a:t>					</a:t>
            </a:r>
            <a:r>
              <a:rPr lang="en-US" sz="2800" dirty="0">
                <a:solidFill>
                  <a:schemeClr val="tx1"/>
                </a:solidFill>
              </a:rPr>
              <a:t>General Definitions</a:t>
            </a:r>
          </a:p>
          <a:p>
            <a:endParaRPr lang="en-US" sz="2400" dirty="0">
              <a:solidFill>
                <a:schemeClr val="tx1"/>
              </a:solidFill>
            </a:endParaRPr>
          </a:p>
          <a:p>
            <a:pPr marL="285750" indent="-285750">
              <a:buFont typeface="Arial" panose="020B0604020202020204" pitchFamily="34" charset="0"/>
              <a:buChar char="•"/>
            </a:pPr>
            <a:r>
              <a:rPr lang="en-US" sz="2400" dirty="0">
                <a:solidFill>
                  <a:schemeClr val="tx1"/>
                </a:solidFill>
              </a:rPr>
              <a:t>Long term product:  Policy duration more than 12 months and with or without a provision of extension of period.</a:t>
            </a:r>
          </a:p>
          <a:p>
            <a:pPr marL="285750" indent="-285750">
              <a:buFont typeface="Arial" panose="020B0604020202020204" pitchFamily="34" charset="0"/>
              <a:buChar char="•"/>
            </a:pPr>
            <a:r>
              <a:rPr lang="en-US" sz="2400" dirty="0">
                <a:solidFill>
                  <a:schemeClr val="tx1"/>
                </a:solidFill>
              </a:rPr>
              <a:t>Micro Small &amp; Medium Enterprises(MSME):  It shall have same meaning as assigned to it under Micro Small &amp; Medium Enterprises Development Act 2006</a:t>
            </a:r>
          </a:p>
          <a:p>
            <a:pPr marL="285750" indent="-285750">
              <a:buFont typeface="Arial" panose="020B0604020202020204" pitchFamily="34" charset="0"/>
              <a:buChar char="•"/>
            </a:pPr>
            <a:r>
              <a:rPr lang="en-US" sz="2400" dirty="0">
                <a:solidFill>
                  <a:schemeClr val="tx1"/>
                </a:solidFill>
              </a:rPr>
              <a:t>Package product:  A product which is a combination of General insurance coverages and which may also additionally include coverages available within the Health insurance </a:t>
            </a:r>
            <a:r>
              <a:rPr lang="en-US" sz="2400" dirty="0" err="1">
                <a:solidFill>
                  <a:schemeClr val="tx1"/>
                </a:solidFill>
              </a:rPr>
              <a:t>prodcucts</a:t>
            </a:r>
            <a:r>
              <a:rPr lang="en-US" sz="2400" dirty="0">
                <a:solidFill>
                  <a:schemeClr val="tx1"/>
                </a:solidFill>
              </a:rPr>
              <a:t>.</a:t>
            </a:r>
          </a:p>
          <a:p>
            <a:pPr marL="285750" indent="-285750">
              <a:buFont typeface="Arial" panose="020B0604020202020204" pitchFamily="34" charset="0"/>
              <a:buChar char="•"/>
            </a:pPr>
            <a:r>
              <a:rPr lang="en-US" sz="2400" dirty="0">
                <a:solidFill>
                  <a:schemeClr val="tx1"/>
                </a:solidFill>
              </a:rPr>
              <a:t>Reinsurance driven product:  Product where rates, terms and conditions of the insurance coverage offered by the insurer are primarily determined by the RI.</a:t>
            </a:r>
          </a:p>
          <a:p>
            <a:pPr marL="285750" indent="-285750">
              <a:buFont typeface="Arial" panose="020B0604020202020204" pitchFamily="34" charset="0"/>
              <a:buChar char="•"/>
            </a:pPr>
            <a:r>
              <a:rPr lang="en-US" sz="2400" dirty="0">
                <a:solidFill>
                  <a:schemeClr val="tx1"/>
                </a:solidFill>
              </a:rPr>
              <a:t>Short term Product:  a product designed to be offered with policy duration of less than 12 months. </a:t>
            </a:r>
            <a:endParaRPr lang="en-IN" sz="2400" dirty="0">
              <a:solidFill>
                <a:schemeClr val="tx1"/>
              </a:solidFill>
            </a:endParaRPr>
          </a:p>
        </p:txBody>
      </p:sp>
    </p:spTree>
    <p:extLst>
      <p:ext uri="{BB962C8B-B14F-4D97-AF65-F5344CB8AC3E}">
        <p14:creationId xmlns:p14="http://schemas.microsoft.com/office/powerpoint/2010/main" val="105129607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562D79EC-20C7-4CFB-A862-4B60CE5FC8EA}"/>
              </a:ext>
            </a:extLst>
          </p:cNvPr>
          <p:cNvSpPr/>
          <p:nvPr/>
        </p:nvSpPr>
        <p:spPr>
          <a:xfrm>
            <a:off x="0" y="0"/>
            <a:ext cx="12192000" cy="6978871"/>
          </a:xfrm>
          <a:prstGeom prst="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800" b="1" i="1" dirty="0">
                <a:ln w="22225">
                  <a:solidFill>
                    <a:schemeClr val="accent2"/>
                  </a:solidFill>
                  <a:prstDash val="solid"/>
                </a:ln>
                <a:solidFill>
                  <a:schemeClr val="accent2">
                    <a:lumMod val="40000"/>
                    <a:lumOff val="60000"/>
                  </a:schemeClr>
                </a:solidFill>
              </a:rPr>
              <a:t>Thank you</a:t>
            </a:r>
            <a:endParaRPr lang="en-IN" sz="8800" b="1" i="1" dirty="0">
              <a:ln w="22225">
                <a:solidFill>
                  <a:schemeClr val="accent2"/>
                </a:solidFill>
                <a:prstDash val="solid"/>
              </a:ln>
              <a:solidFill>
                <a:schemeClr val="accent2">
                  <a:lumMod val="40000"/>
                  <a:lumOff val="60000"/>
                </a:schemeClr>
              </a:solidFill>
            </a:endParaRPr>
          </a:p>
        </p:txBody>
      </p:sp>
      <p:sp>
        <p:nvSpPr>
          <p:cNvPr id="3" name="Rectangle 2">
            <a:extLst>
              <a:ext uri="{FF2B5EF4-FFF2-40B4-BE49-F238E27FC236}">
                <a16:creationId xmlns:a16="http://schemas.microsoft.com/office/drawing/2014/main" id="{9C4E3D0D-2F31-468C-A034-3D5EEC089FE0}"/>
              </a:ext>
            </a:extLst>
          </p:cNvPr>
          <p:cNvSpPr/>
          <p:nvPr/>
        </p:nvSpPr>
        <p:spPr>
          <a:xfrm>
            <a:off x="4511271" y="2967335"/>
            <a:ext cx="3169458" cy="923330"/>
          </a:xfrm>
          <a:prstGeom prst="rect">
            <a:avLst/>
          </a:prstGeom>
          <a:noFill/>
        </p:spPr>
        <p:txBody>
          <a:bodyPr wrap="none" lIns="91440" tIns="45720" rIns="91440" bIns="45720">
            <a:spAutoFit/>
          </a:bodyPr>
          <a:lstStyle/>
          <a:p>
            <a:pPr algn="ctr"/>
            <a:r>
              <a:rPr lang="en-US" sz="5400" b="1" i="1" cap="none" spc="0" dirty="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rPr>
              <a:t>Thank you</a:t>
            </a:r>
            <a:endParaRPr lang="en-IN" sz="5400" b="1" cap="none" spc="0" dirty="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endParaRPr>
          </a:p>
        </p:txBody>
      </p:sp>
    </p:spTree>
    <p:extLst>
      <p:ext uri="{BB962C8B-B14F-4D97-AF65-F5344CB8AC3E}">
        <p14:creationId xmlns:p14="http://schemas.microsoft.com/office/powerpoint/2010/main" val="245853508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13218A5-7D90-4C6B-A868-CB9043E5EC48}"/>
              </a:ext>
            </a:extLst>
          </p:cNvPr>
          <p:cNvSpPr/>
          <p:nvPr/>
        </p:nvSpPr>
        <p:spPr>
          <a:xfrm>
            <a:off x="0" y="0"/>
            <a:ext cx="12192000" cy="6858000"/>
          </a:xfrm>
          <a:prstGeom prst="rect">
            <a:avLst/>
          </a:prstGeom>
          <a:solidFill>
            <a:schemeClr val="bg1"/>
          </a:solidFill>
        </p:spPr>
        <p:style>
          <a:lnRef idx="2">
            <a:schemeClr val="accent6"/>
          </a:lnRef>
          <a:fillRef idx="1">
            <a:schemeClr val="lt1"/>
          </a:fillRef>
          <a:effectRef idx="0">
            <a:schemeClr val="accent6"/>
          </a:effectRef>
          <a:fontRef idx="minor">
            <a:schemeClr val="dk1"/>
          </a:fontRef>
        </p:style>
        <p:txBody>
          <a:bodyPr rtlCol="0" anchor="ctr"/>
          <a:lstStyle/>
          <a:p>
            <a:r>
              <a:rPr lang="en-US" sz="2000" dirty="0"/>
              <a:t>The Regulation, IRDAI has issued circular on Insurance Product Regulations, 2024 and de-notified the erstwhile tariffs, General terms and conditions, Policy and endorsement wordings.  This has commenced the new era in General Insurance Underwriting for providing the way to</a:t>
            </a:r>
          </a:p>
          <a:p>
            <a:endParaRPr lang="en-US" sz="2000" dirty="0"/>
          </a:p>
          <a:p>
            <a:pPr marL="285750" indent="-285750">
              <a:buFont typeface="Arial" panose="020B0604020202020204" pitchFamily="34" charset="0"/>
              <a:buChar char="•"/>
            </a:pPr>
            <a:r>
              <a:rPr lang="en-US" sz="2000" dirty="0"/>
              <a:t>Generate opportunities to develop simplified and easy to understand insurance products</a:t>
            </a:r>
          </a:p>
          <a:p>
            <a:pPr marL="285750" indent="-285750">
              <a:buFont typeface="Arial" panose="020B0604020202020204" pitchFamily="34" charset="0"/>
              <a:buChar char="•"/>
            </a:pPr>
            <a:r>
              <a:rPr lang="en-US" sz="2000" dirty="0"/>
              <a:t>Make products tailored to suit the requirements of the insured</a:t>
            </a:r>
          </a:p>
          <a:p>
            <a:pPr marL="285750" indent="-285750">
              <a:buFont typeface="Arial" panose="020B0604020202020204" pitchFamily="34" charset="0"/>
              <a:buChar char="•"/>
            </a:pPr>
            <a:r>
              <a:rPr lang="en-US" sz="2000" dirty="0"/>
              <a:t>Enable the insured to have ample choices</a:t>
            </a:r>
          </a:p>
          <a:p>
            <a:pPr marL="285750" indent="-285750">
              <a:buFont typeface="Arial" panose="020B0604020202020204" pitchFamily="34" charset="0"/>
              <a:buChar char="•"/>
            </a:pPr>
            <a:r>
              <a:rPr lang="en-US" sz="2000" dirty="0"/>
              <a:t>Provide enhanced and better insurance experience to customers</a:t>
            </a:r>
          </a:p>
          <a:p>
            <a:pPr marL="285750" indent="-285750">
              <a:buFont typeface="Arial" panose="020B0604020202020204" pitchFamily="34" charset="0"/>
              <a:buChar char="•"/>
            </a:pPr>
            <a:r>
              <a:rPr lang="en-US" sz="2000" dirty="0"/>
              <a:t>Bring about paradigm shift from rule based underwriting to principle based underwriting</a:t>
            </a:r>
          </a:p>
          <a:p>
            <a:pPr marL="285750" indent="-285750">
              <a:buFont typeface="Arial" panose="020B0604020202020204" pitchFamily="34" charset="0"/>
              <a:buChar char="•"/>
            </a:pPr>
            <a:r>
              <a:rPr lang="en-US" sz="2000" dirty="0"/>
              <a:t>Provide ease in doing business for insurers</a:t>
            </a:r>
          </a:p>
          <a:p>
            <a:pPr marL="285750" indent="-285750">
              <a:buFont typeface="Arial" panose="020B0604020202020204" pitchFamily="34" charset="0"/>
              <a:buChar char="•"/>
            </a:pPr>
            <a:r>
              <a:rPr lang="en-US" sz="2000" dirty="0"/>
              <a:t>Encourage innovation</a:t>
            </a:r>
          </a:p>
          <a:p>
            <a:pPr marL="285750" indent="-285750">
              <a:buFont typeface="Arial" panose="020B0604020202020204" pitchFamily="34" charset="0"/>
              <a:buChar char="•"/>
            </a:pPr>
            <a:r>
              <a:rPr lang="en-US" sz="2000" dirty="0"/>
              <a:t>Faster adaptation to changing market dynamics</a:t>
            </a:r>
          </a:p>
          <a:p>
            <a:pPr marL="285750" indent="-285750">
              <a:buFont typeface="Arial" panose="020B0604020202020204" pitchFamily="34" charset="0"/>
              <a:buChar char="•"/>
            </a:pPr>
            <a:r>
              <a:rPr lang="en-US" sz="2000" dirty="0"/>
              <a:t>Ensure reduction in TAT for insurance processes</a:t>
            </a:r>
          </a:p>
          <a:p>
            <a:pPr marL="285750" indent="-285750">
              <a:buFont typeface="Arial" panose="020B0604020202020204" pitchFamily="34" charset="0"/>
              <a:buChar char="•"/>
            </a:pPr>
            <a:r>
              <a:rPr lang="en-US" sz="2000" dirty="0"/>
              <a:t>Inculcate best practices to design, price and enable seamless journey for the customers</a:t>
            </a:r>
          </a:p>
          <a:p>
            <a:pPr algn="ctr"/>
            <a:endParaRPr lang="en-IN" dirty="0"/>
          </a:p>
        </p:txBody>
      </p:sp>
      <p:sp>
        <p:nvSpPr>
          <p:cNvPr id="3" name="Rectangle 2">
            <a:extLst>
              <a:ext uri="{FF2B5EF4-FFF2-40B4-BE49-F238E27FC236}">
                <a16:creationId xmlns:a16="http://schemas.microsoft.com/office/drawing/2014/main" id="{5A9A6C3B-479A-43F5-A111-854E361C4974}"/>
              </a:ext>
            </a:extLst>
          </p:cNvPr>
          <p:cNvSpPr/>
          <p:nvPr/>
        </p:nvSpPr>
        <p:spPr>
          <a:xfrm>
            <a:off x="2217683" y="147145"/>
            <a:ext cx="7178566" cy="76725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tx1"/>
                </a:solidFill>
              </a:rPr>
              <a:t>The background and way forward</a:t>
            </a:r>
            <a:endParaRPr lang="en-IN" sz="3200" dirty="0">
              <a:solidFill>
                <a:schemeClr val="tx1"/>
              </a:solidFill>
            </a:endParaRPr>
          </a:p>
        </p:txBody>
      </p:sp>
    </p:spTree>
    <p:extLst>
      <p:ext uri="{BB962C8B-B14F-4D97-AF65-F5344CB8AC3E}">
        <p14:creationId xmlns:p14="http://schemas.microsoft.com/office/powerpoint/2010/main" val="121564835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A4A1F48-E038-4DE8-9971-BB23C30AE491}"/>
              </a:ext>
            </a:extLst>
          </p:cNvPr>
          <p:cNvSpPr/>
          <p:nvPr/>
        </p:nvSpPr>
        <p:spPr>
          <a:xfrm>
            <a:off x="105103" y="73572"/>
            <a:ext cx="12086897" cy="6784428"/>
          </a:xfrm>
          <a:prstGeom prst="rect">
            <a:avLst/>
          </a:prstGeom>
          <a:solidFill>
            <a:schemeClr val="bg1"/>
          </a:solidFill>
        </p:spPr>
        <p:style>
          <a:lnRef idx="2">
            <a:schemeClr val="accent6"/>
          </a:lnRef>
          <a:fillRef idx="1">
            <a:schemeClr val="lt1"/>
          </a:fillRef>
          <a:effectRef idx="0">
            <a:schemeClr val="accent6"/>
          </a:effectRef>
          <a:fontRef idx="minor">
            <a:schemeClr val="dk1"/>
          </a:fontRef>
        </p:style>
        <p:txBody>
          <a:bodyPr rtlCol="0" anchor="ctr"/>
          <a:lstStyle/>
          <a:p>
            <a:pPr algn="ctr"/>
            <a:r>
              <a:rPr lang="en-US" sz="3200" dirty="0">
                <a:solidFill>
                  <a:schemeClr val="tx1"/>
                </a:solidFill>
              </a:rPr>
              <a:t>General information for a Retail policy holder/customer</a:t>
            </a:r>
          </a:p>
          <a:p>
            <a:pPr algn="ctr"/>
            <a:endParaRPr lang="en-US" sz="2800" dirty="0"/>
          </a:p>
          <a:p>
            <a:pPr marL="457200" indent="-457200">
              <a:buAutoNum type="arabicPeriod"/>
            </a:pPr>
            <a:r>
              <a:rPr lang="en-US" sz="2800" b="1" dirty="0"/>
              <a:t>Insurers to make available products/addons:-</a:t>
            </a:r>
          </a:p>
          <a:p>
            <a:endParaRPr lang="en-US" sz="2800" b="1" dirty="0"/>
          </a:p>
          <a:p>
            <a:pPr marL="285750" indent="-285750">
              <a:buFont typeface="Arial" panose="020B0604020202020204" pitchFamily="34" charset="0"/>
              <a:buChar char="•"/>
            </a:pPr>
            <a:r>
              <a:rPr lang="en-US" sz="2400" dirty="0"/>
              <a:t>To provide wider choice to the retail policyholder for insurance products</a:t>
            </a:r>
          </a:p>
          <a:p>
            <a:pPr marL="285750" indent="-285750">
              <a:buFont typeface="Arial" panose="020B0604020202020204" pitchFamily="34" charset="0"/>
              <a:buChar char="•"/>
            </a:pPr>
            <a:r>
              <a:rPr lang="en-US" sz="2400" dirty="0"/>
              <a:t>Ensure easy to understand and simplified language</a:t>
            </a:r>
          </a:p>
          <a:p>
            <a:pPr marL="285750" indent="-285750">
              <a:buFont typeface="Arial" panose="020B0604020202020204" pitchFamily="34" charset="0"/>
              <a:buChar char="•"/>
            </a:pPr>
            <a:r>
              <a:rPr lang="en-US" sz="2400" dirty="0"/>
              <a:t>Offer for individuals, farmers, MSME and other retail segments</a:t>
            </a:r>
          </a:p>
          <a:p>
            <a:pPr marL="285750" indent="-285750">
              <a:buFont typeface="Arial" panose="020B0604020202020204" pitchFamily="34" charset="0"/>
              <a:buChar char="•"/>
            </a:pPr>
            <a:r>
              <a:rPr lang="en-US" sz="2400" dirty="0"/>
              <a:t>Products to be offered-short term, annual and long term more than one year to suit customers needs and offer choice to the customers. </a:t>
            </a:r>
          </a:p>
          <a:p>
            <a:pPr marL="285750" indent="-285750">
              <a:buFont typeface="Arial" panose="020B0604020202020204" pitchFamily="34" charset="0"/>
              <a:buChar char="•"/>
            </a:pPr>
            <a:r>
              <a:rPr lang="en-US" sz="2400" dirty="0"/>
              <a:t>Introduction of package products</a:t>
            </a:r>
          </a:p>
          <a:p>
            <a:pPr marL="285750" indent="-285750">
              <a:buFont typeface="Arial" panose="020B0604020202020204" pitchFamily="34" charset="0"/>
              <a:buChar char="•"/>
            </a:pPr>
            <a:r>
              <a:rPr lang="en-US" sz="2400" dirty="0"/>
              <a:t>Customized to suit requirements</a:t>
            </a:r>
          </a:p>
          <a:p>
            <a:pPr marL="285750" indent="-285750">
              <a:buFont typeface="Arial" panose="020B0604020202020204" pitchFamily="34" charset="0"/>
              <a:buChar char="•"/>
            </a:pPr>
            <a:r>
              <a:rPr lang="en-US" sz="2400" dirty="0"/>
              <a:t>Insurers to ensure flexibility and innovation</a:t>
            </a:r>
          </a:p>
          <a:p>
            <a:endParaRPr lang="en-US" dirty="0"/>
          </a:p>
          <a:p>
            <a:endParaRPr lang="en-US" dirty="0"/>
          </a:p>
          <a:p>
            <a:pPr algn="ctr"/>
            <a:endParaRPr lang="en-IN" dirty="0"/>
          </a:p>
        </p:txBody>
      </p:sp>
    </p:spTree>
    <p:extLst>
      <p:ext uri="{BB962C8B-B14F-4D97-AF65-F5344CB8AC3E}">
        <p14:creationId xmlns:p14="http://schemas.microsoft.com/office/powerpoint/2010/main" val="2808373125"/>
      </p:ext>
    </p:extLst>
  </p:cSld>
  <p:clrMapOvr>
    <a:overrideClrMapping bg1="lt1" tx1="dk1" bg2="lt2" tx2="dk2" accent1="accent1" accent2="accent2" accent3="accent3" accent4="accent4" accent5="accent5" accent6="accent6" hlink="hlink" folHlink="folHlink"/>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8F56AB71-5160-4BF1-80A5-F92B1F366480}"/>
              </a:ext>
            </a:extLst>
          </p:cNvPr>
          <p:cNvSpPr txBox="1"/>
          <p:nvPr/>
        </p:nvSpPr>
        <p:spPr>
          <a:xfrm>
            <a:off x="430924" y="231229"/>
            <a:ext cx="11761075" cy="4893647"/>
          </a:xfrm>
          <a:prstGeom prst="rect">
            <a:avLst/>
          </a:prstGeom>
          <a:noFill/>
        </p:spPr>
        <p:txBody>
          <a:bodyPr wrap="square">
            <a:spAutoFit/>
          </a:bodyPr>
          <a:lstStyle/>
          <a:p>
            <a:r>
              <a:rPr lang="en-US" dirty="0"/>
              <a:t>  		</a:t>
            </a:r>
            <a:r>
              <a:rPr lang="en-US" sz="2000" dirty="0"/>
              <a:t> </a:t>
            </a:r>
            <a:r>
              <a:rPr lang="en-US" sz="3200" dirty="0">
                <a:solidFill>
                  <a:schemeClr val="tx1"/>
                </a:solidFill>
              </a:rPr>
              <a:t>General information for a Retail policy holder/customer</a:t>
            </a:r>
            <a:endParaRPr lang="en-US" sz="3200" dirty="0"/>
          </a:p>
          <a:p>
            <a:endParaRPr lang="en-US" sz="2000" dirty="0">
              <a:solidFill>
                <a:schemeClr val="tx1"/>
              </a:solidFill>
            </a:endParaRPr>
          </a:p>
          <a:p>
            <a:endParaRPr lang="en-US" sz="2000" dirty="0">
              <a:solidFill>
                <a:schemeClr val="tx1"/>
              </a:solidFill>
            </a:endParaRPr>
          </a:p>
          <a:p>
            <a:r>
              <a:rPr lang="en-US" dirty="0"/>
              <a:t>2.    </a:t>
            </a:r>
            <a:r>
              <a:rPr lang="en-US" sz="2400" dirty="0"/>
              <a:t>Insurer shall put in place end to end technology solutions</a:t>
            </a:r>
          </a:p>
          <a:p>
            <a:pPr marL="342900" indent="-342900">
              <a:buAutoNum type="arabicPeriod" startAt="3"/>
            </a:pPr>
            <a:r>
              <a:rPr lang="en-US" sz="2400" dirty="0"/>
              <a:t>Insurers shall not withdraw or decline to offer erstwhile tariff products</a:t>
            </a:r>
          </a:p>
          <a:p>
            <a:pPr marL="342900" indent="-342900">
              <a:buAutoNum type="arabicPeriod" startAt="3"/>
            </a:pPr>
            <a:r>
              <a:rPr lang="en-US" sz="2400" dirty="0"/>
              <a:t>Development of Base products- Insurer to offer base products with necessary minimum coverage.  The same shall be displayed on website of the company allowing customers comparisons with its variants or alternatives</a:t>
            </a:r>
          </a:p>
          <a:p>
            <a:pPr marL="342900" indent="-342900">
              <a:buAutoNum type="arabicPeriod" startAt="3"/>
            </a:pPr>
            <a:r>
              <a:rPr lang="en-US" sz="2400" dirty="0"/>
              <a:t>Documentation:  No claims shall be rejected for want of documents.  All the required documents shall be called at the time of underwriting the proposal.  The customer to submit only those documents that are directly related to claim settlement such as claim form, DL, Permit, Fitness, FIR, Final report, Fire brigade report, Post mortem report, Books of accounts, wage register, repair bills (only in case cashless is not available),</a:t>
            </a:r>
            <a:r>
              <a:rPr lang="en-US" sz="2400" dirty="0" err="1"/>
              <a:t>etc</a:t>
            </a:r>
            <a:endParaRPr lang="en-US" sz="2400" dirty="0"/>
          </a:p>
        </p:txBody>
      </p:sp>
    </p:spTree>
    <p:extLst>
      <p:ext uri="{BB962C8B-B14F-4D97-AF65-F5344CB8AC3E}">
        <p14:creationId xmlns:p14="http://schemas.microsoft.com/office/powerpoint/2010/main" val="125570578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9EC5E4E-53AE-490F-A505-A1D38D8DEC9E}"/>
              </a:ext>
            </a:extLst>
          </p:cNvPr>
          <p:cNvSpPr/>
          <p:nvPr/>
        </p:nvSpPr>
        <p:spPr>
          <a:xfrm>
            <a:off x="73572" y="168166"/>
            <a:ext cx="12118428" cy="668983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tx1"/>
                </a:solidFill>
              </a:rPr>
              <a:t>Specifications of a Retail insurance products</a:t>
            </a:r>
          </a:p>
          <a:p>
            <a:pPr marL="285750" indent="-285750">
              <a:buFont typeface="Arial" panose="020B0604020202020204" pitchFamily="34" charset="0"/>
              <a:buChar char="•"/>
            </a:pPr>
            <a:r>
              <a:rPr lang="en-US" sz="2000" dirty="0">
                <a:solidFill>
                  <a:schemeClr val="tx1"/>
                </a:solidFill>
              </a:rPr>
              <a:t>Scope of coverage</a:t>
            </a:r>
          </a:p>
          <a:p>
            <a:pPr marL="285750" indent="-285750">
              <a:buFont typeface="Arial" panose="020B0604020202020204" pitchFamily="34" charset="0"/>
              <a:buChar char="•"/>
            </a:pPr>
            <a:r>
              <a:rPr lang="en-US" sz="2000" dirty="0">
                <a:solidFill>
                  <a:schemeClr val="tx1"/>
                </a:solidFill>
              </a:rPr>
              <a:t>Exclusions and limitations</a:t>
            </a:r>
          </a:p>
          <a:p>
            <a:pPr marL="285750" indent="-285750">
              <a:buFont typeface="Arial" panose="020B0604020202020204" pitchFamily="34" charset="0"/>
              <a:buChar char="•"/>
            </a:pPr>
            <a:r>
              <a:rPr lang="en-US" sz="2000" dirty="0">
                <a:solidFill>
                  <a:schemeClr val="tx1"/>
                </a:solidFill>
              </a:rPr>
              <a:t>Warranties and conditions</a:t>
            </a:r>
          </a:p>
          <a:p>
            <a:pPr marL="285750" indent="-285750">
              <a:buFont typeface="Arial" panose="020B0604020202020204" pitchFamily="34" charset="0"/>
              <a:buChar char="•"/>
            </a:pPr>
            <a:r>
              <a:rPr lang="en-US" sz="2000" dirty="0">
                <a:solidFill>
                  <a:schemeClr val="tx1"/>
                </a:solidFill>
              </a:rPr>
              <a:t>Condition of average/Underinsurance</a:t>
            </a:r>
          </a:p>
          <a:p>
            <a:pPr marL="285750" indent="-285750">
              <a:buFont typeface="Arial" panose="020B0604020202020204" pitchFamily="34" charset="0"/>
              <a:buChar char="•"/>
            </a:pPr>
            <a:r>
              <a:rPr lang="en-US" sz="2000" dirty="0">
                <a:solidFill>
                  <a:schemeClr val="tx1"/>
                </a:solidFill>
              </a:rPr>
              <a:t>Salvage</a:t>
            </a:r>
          </a:p>
          <a:p>
            <a:pPr marL="285750" indent="-285750">
              <a:buFont typeface="Arial" panose="020B0604020202020204" pitchFamily="34" charset="0"/>
              <a:buChar char="•"/>
            </a:pPr>
            <a:r>
              <a:rPr lang="en-US" sz="2000" dirty="0">
                <a:solidFill>
                  <a:schemeClr val="tx1"/>
                </a:solidFill>
              </a:rPr>
              <a:t>Deductible or Excess</a:t>
            </a:r>
          </a:p>
          <a:p>
            <a:pPr marL="285750" indent="-285750">
              <a:buFont typeface="Arial" panose="020B0604020202020204" pitchFamily="34" charset="0"/>
              <a:buChar char="•"/>
            </a:pPr>
            <a:r>
              <a:rPr lang="en-US" sz="2000" dirty="0">
                <a:solidFill>
                  <a:schemeClr val="tx1"/>
                </a:solidFill>
              </a:rPr>
              <a:t>Basis of settlement of loss-</a:t>
            </a:r>
          </a:p>
          <a:p>
            <a:pPr marL="285750" indent="-285750">
              <a:buFont typeface="Arial" panose="020B0604020202020204" pitchFamily="34" charset="0"/>
              <a:buChar char="•"/>
            </a:pPr>
            <a:r>
              <a:rPr lang="en-US" sz="2000" dirty="0">
                <a:solidFill>
                  <a:schemeClr val="tx1"/>
                </a:solidFill>
              </a:rPr>
              <a:t>Indemnity</a:t>
            </a:r>
          </a:p>
          <a:p>
            <a:pPr marL="285750" indent="-285750">
              <a:buFont typeface="Arial" panose="020B0604020202020204" pitchFamily="34" charset="0"/>
              <a:buChar char="•"/>
            </a:pPr>
            <a:r>
              <a:rPr lang="en-US" sz="2000" dirty="0">
                <a:solidFill>
                  <a:schemeClr val="tx1"/>
                </a:solidFill>
              </a:rPr>
              <a:t>Reinstatement</a:t>
            </a:r>
          </a:p>
          <a:p>
            <a:pPr marL="285750" indent="-285750">
              <a:buFont typeface="Arial" panose="020B0604020202020204" pitchFamily="34" charset="0"/>
              <a:buChar char="•"/>
            </a:pPr>
            <a:r>
              <a:rPr lang="en-US" sz="2000" dirty="0">
                <a:solidFill>
                  <a:schemeClr val="tx1"/>
                </a:solidFill>
              </a:rPr>
              <a:t>Agreed value</a:t>
            </a:r>
          </a:p>
          <a:p>
            <a:pPr marL="285750" indent="-285750">
              <a:buFont typeface="Arial" panose="020B0604020202020204" pitchFamily="34" charset="0"/>
              <a:buChar char="•"/>
            </a:pPr>
            <a:r>
              <a:rPr lang="en-US" sz="2000" dirty="0">
                <a:solidFill>
                  <a:schemeClr val="tx1"/>
                </a:solidFill>
              </a:rPr>
              <a:t>First loss</a:t>
            </a:r>
          </a:p>
          <a:p>
            <a:pPr marL="285750" indent="-285750">
              <a:buFont typeface="Arial" panose="020B0604020202020204" pitchFamily="34" charset="0"/>
              <a:buChar char="•"/>
            </a:pPr>
            <a:r>
              <a:rPr lang="en-US" sz="2000" dirty="0">
                <a:solidFill>
                  <a:schemeClr val="tx1"/>
                </a:solidFill>
              </a:rPr>
              <a:t>Parametric basis</a:t>
            </a:r>
            <a:endParaRPr lang="en-IN" sz="2000" dirty="0">
              <a:solidFill>
                <a:schemeClr val="tx1"/>
              </a:solidFill>
            </a:endParaRPr>
          </a:p>
        </p:txBody>
      </p:sp>
    </p:spTree>
    <p:extLst>
      <p:ext uri="{BB962C8B-B14F-4D97-AF65-F5344CB8AC3E}">
        <p14:creationId xmlns:p14="http://schemas.microsoft.com/office/powerpoint/2010/main" val="186934129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CA0A210-6978-4F38-A8DE-08644AAA2D3A}"/>
              </a:ext>
            </a:extLst>
          </p:cNvPr>
          <p:cNvSpPr/>
          <p:nvPr/>
        </p:nvSpPr>
        <p:spPr>
          <a:xfrm>
            <a:off x="0" y="157655"/>
            <a:ext cx="12192000" cy="6700345"/>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solidFill>
              </a:rPr>
              <a:t>Customer information Sheet (CIS)</a:t>
            </a:r>
          </a:p>
          <a:p>
            <a:pPr algn="ctr"/>
            <a:endParaRPr lang="en-US" dirty="0">
              <a:solidFill>
                <a:schemeClr val="tx1"/>
              </a:solidFill>
            </a:endParaRPr>
          </a:p>
          <a:p>
            <a:pPr marL="285750" indent="-285750">
              <a:buFont typeface="Arial" panose="020B0604020202020204" pitchFamily="34" charset="0"/>
              <a:buChar char="•"/>
            </a:pPr>
            <a:r>
              <a:rPr lang="en-US" sz="2400" dirty="0">
                <a:solidFill>
                  <a:schemeClr val="tx1"/>
                </a:solidFill>
              </a:rPr>
              <a:t>Every retail customer shall be given CIS defining in simple words, basic features of the policy at one place</a:t>
            </a:r>
          </a:p>
          <a:p>
            <a:pPr marL="285750" indent="-285750">
              <a:buFont typeface="Arial" panose="020B0604020202020204" pitchFamily="34" charset="0"/>
              <a:buChar char="•"/>
            </a:pPr>
            <a:r>
              <a:rPr lang="en-US" sz="2400" dirty="0">
                <a:solidFill>
                  <a:schemeClr val="tx1"/>
                </a:solidFill>
              </a:rPr>
              <a:t>It contains in brief </a:t>
            </a:r>
          </a:p>
          <a:p>
            <a:pPr marL="285750" indent="-285750">
              <a:buFont typeface="Arial" panose="020B0604020202020204" pitchFamily="34" charset="0"/>
              <a:buChar char="•"/>
            </a:pPr>
            <a:r>
              <a:rPr lang="en-US" sz="2400" dirty="0">
                <a:solidFill>
                  <a:schemeClr val="tx1"/>
                </a:solidFill>
              </a:rPr>
              <a:t>Scope of cover, add on s, Basis of sum insured, sum insured, Exclusions, Deductibles, Special conditions, warranties and endorsements</a:t>
            </a:r>
          </a:p>
          <a:p>
            <a:pPr marL="285750" indent="-285750">
              <a:buFont typeface="Arial" panose="020B0604020202020204" pitchFamily="34" charset="0"/>
              <a:buChar char="•"/>
            </a:pPr>
            <a:r>
              <a:rPr lang="en-US" sz="2400" dirty="0">
                <a:solidFill>
                  <a:schemeClr val="tx1"/>
                </a:solidFill>
              </a:rPr>
              <a:t>Claim procedure, claim intimation and processing</a:t>
            </a:r>
          </a:p>
          <a:p>
            <a:pPr marL="285750" indent="-285750">
              <a:buFont typeface="Arial" panose="020B0604020202020204" pitchFamily="34" charset="0"/>
              <a:buChar char="•"/>
            </a:pPr>
            <a:r>
              <a:rPr lang="en-US" sz="2400" dirty="0">
                <a:solidFill>
                  <a:schemeClr val="tx1"/>
                </a:solidFill>
              </a:rPr>
              <a:t>Principle of admissibility of claims</a:t>
            </a:r>
          </a:p>
          <a:p>
            <a:pPr marL="285750" indent="-285750">
              <a:buFont typeface="Arial" panose="020B0604020202020204" pitchFamily="34" charset="0"/>
              <a:buChar char="•"/>
            </a:pPr>
            <a:r>
              <a:rPr lang="en-US" sz="2400" dirty="0">
                <a:solidFill>
                  <a:schemeClr val="tx1"/>
                </a:solidFill>
              </a:rPr>
              <a:t>Sample claim calculation process for retail products</a:t>
            </a:r>
          </a:p>
          <a:p>
            <a:pPr marL="285750" indent="-285750">
              <a:buFont typeface="Arial" panose="020B0604020202020204" pitchFamily="34" charset="0"/>
              <a:buChar char="•"/>
            </a:pPr>
            <a:r>
              <a:rPr lang="en-US" sz="2400" dirty="0">
                <a:solidFill>
                  <a:schemeClr val="tx1"/>
                </a:solidFill>
              </a:rPr>
              <a:t>Policy servicing and Grievance Redressal Mechanism</a:t>
            </a:r>
          </a:p>
          <a:p>
            <a:pPr marL="285750" indent="-285750">
              <a:buFont typeface="Arial" panose="020B0604020202020204" pitchFamily="34" charset="0"/>
              <a:buChar char="•"/>
            </a:pPr>
            <a:r>
              <a:rPr lang="en-US" sz="2400" dirty="0">
                <a:solidFill>
                  <a:schemeClr val="tx1"/>
                </a:solidFill>
              </a:rPr>
              <a:t>Contact details of Insurance Ombudsman of appropriate jurisdiction</a:t>
            </a:r>
          </a:p>
          <a:p>
            <a:pPr marL="285750" indent="-285750">
              <a:buFont typeface="Arial" panose="020B0604020202020204" pitchFamily="34" charset="0"/>
              <a:buChar char="•"/>
            </a:pPr>
            <a:r>
              <a:rPr lang="en-US" sz="2400" dirty="0">
                <a:solidFill>
                  <a:schemeClr val="tx1"/>
                </a:solidFill>
              </a:rPr>
              <a:t>Acknowledgment in Physical or digital will have to be obtained from the policy holder</a:t>
            </a:r>
          </a:p>
          <a:p>
            <a:pPr marL="285750" indent="-285750">
              <a:buFont typeface="Arial" panose="020B0604020202020204" pitchFamily="34" charset="0"/>
              <a:buChar char="•"/>
            </a:pPr>
            <a:r>
              <a:rPr lang="en-US" sz="2400" dirty="0">
                <a:solidFill>
                  <a:schemeClr val="tx1"/>
                </a:solidFill>
              </a:rPr>
              <a:t>On request, CIS will be made available in local language</a:t>
            </a:r>
            <a:endParaRPr lang="en-IN" sz="2400" dirty="0">
              <a:solidFill>
                <a:schemeClr val="tx1"/>
              </a:solidFill>
            </a:endParaRPr>
          </a:p>
        </p:txBody>
      </p:sp>
    </p:spTree>
    <p:extLst>
      <p:ext uri="{BB962C8B-B14F-4D97-AF65-F5344CB8AC3E}">
        <p14:creationId xmlns:p14="http://schemas.microsoft.com/office/powerpoint/2010/main" val="270565036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72279CC-E73D-4FFC-ABB2-A993F402DA4D}"/>
              </a:ext>
            </a:extLst>
          </p:cNvPr>
          <p:cNvSpPr/>
          <p:nvPr/>
        </p:nvSpPr>
        <p:spPr>
          <a:xfrm>
            <a:off x="84083" y="0"/>
            <a:ext cx="12107917" cy="677917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solidFill>
                  <a:schemeClr val="tx1"/>
                </a:solidFill>
              </a:rPr>
              <a:t>Cancellation</a:t>
            </a:r>
          </a:p>
          <a:p>
            <a:pPr algn="ctr"/>
            <a:endParaRPr lang="en-US" sz="2800" b="1" dirty="0">
              <a:solidFill>
                <a:schemeClr val="tx1"/>
              </a:solidFill>
            </a:endParaRPr>
          </a:p>
          <a:p>
            <a:pPr marL="285750" indent="-285750">
              <a:buFont typeface="Arial" panose="020B0604020202020204" pitchFamily="34" charset="0"/>
              <a:buChar char="•"/>
            </a:pPr>
            <a:r>
              <a:rPr lang="en-US" sz="2400" dirty="0">
                <a:solidFill>
                  <a:schemeClr val="tx1"/>
                </a:solidFill>
              </a:rPr>
              <a:t>The insured can cancel the policy at any time without giving any reasons</a:t>
            </a:r>
          </a:p>
          <a:p>
            <a:pPr marL="285750" indent="-285750">
              <a:buFont typeface="Arial" panose="020B0604020202020204" pitchFamily="34" charset="0"/>
              <a:buChar char="•"/>
            </a:pPr>
            <a:r>
              <a:rPr lang="en-US" sz="2400" dirty="0">
                <a:solidFill>
                  <a:schemeClr val="tx1"/>
                </a:solidFill>
              </a:rPr>
              <a:t>The insurer can cancel  the policy on the grounds of established fraud only by giving 7 days notice</a:t>
            </a:r>
          </a:p>
          <a:p>
            <a:pPr marL="285750" indent="-285750">
              <a:buFont typeface="Arial" panose="020B0604020202020204" pitchFamily="34" charset="0"/>
              <a:buChar char="•"/>
            </a:pPr>
            <a:r>
              <a:rPr lang="en-US" sz="2400" dirty="0">
                <a:solidFill>
                  <a:schemeClr val="tx1"/>
                </a:solidFill>
              </a:rPr>
              <a:t>Statutory TP liability policy can’t be cancelled except in following cases:</a:t>
            </a:r>
          </a:p>
          <a:p>
            <a:pPr marL="285750" indent="-285750">
              <a:buFont typeface="Arial" panose="020B0604020202020204" pitchFamily="34" charset="0"/>
              <a:buChar char="•"/>
            </a:pPr>
            <a:r>
              <a:rPr lang="en-US" sz="2400" dirty="0">
                <a:solidFill>
                  <a:schemeClr val="tx1"/>
                </a:solidFill>
              </a:rPr>
              <a:t>Double insurance</a:t>
            </a:r>
          </a:p>
          <a:p>
            <a:pPr marL="285750" indent="-285750">
              <a:buFont typeface="Arial" panose="020B0604020202020204" pitchFamily="34" charset="0"/>
              <a:buChar char="•"/>
            </a:pPr>
            <a:r>
              <a:rPr lang="en-US" sz="2400" dirty="0">
                <a:solidFill>
                  <a:schemeClr val="tx1"/>
                </a:solidFill>
              </a:rPr>
              <a:t>Total loss</a:t>
            </a:r>
          </a:p>
          <a:p>
            <a:pPr marL="285750" indent="-285750">
              <a:buFont typeface="Arial" panose="020B0604020202020204" pitchFamily="34" charset="0"/>
              <a:buChar char="•"/>
            </a:pPr>
            <a:endParaRPr lang="en-US" sz="2400" dirty="0">
              <a:solidFill>
                <a:schemeClr val="tx1"/>
              </a:solidFill>
            </a:endParaRPr>
          </a:p>
          <a:p>
            <a:pPr marL="285750" indent="-285750">
              <a:buFont typeface="Arial" panose="020B0604020202020204" pitchFamily="34" charset="0"/>
              <a:buChar char="•"/>
            </a:pPr>
            <a:r>
              <a:rPr lang="en-US" sz="2400" dirty="0">
                <a:solidFill>
                  <a:schemeClr val="tx1"/>
                </a:solidFill>
              </a:rPr>
              <a:t>Refund of premium</a:t>
            </a:r>
          </a:p>
          <a:p>
            <a:pPr marL="285750" indent="-285750">
              <a:buFont typeface="Arial" panose="020B0604020202020204" pitchFamily="34" charset="0"/>
              <a:buChar char="•"/>
            </a:pPr>
            <a:r>
              <a:rPr lang="en-US" sz="2400" dirty="0">
                <a:solidFill>
                  <a:schemeClr val="tx1"/>
                </a:solidFill>
              </a:rPr>
              <a:t>Pro rata refund for annual policy subject to no claim</a:t>
            </a:r>
          </a:p>
          <a:p>
            <a:pPr marL="285750" indent="-285750">
              <a:buFont typeface="Arial" panose="020B0604020202020204" pitchFamily="34" charset="0"/>
              <a:buChar char="•"/>
            </a:pPr>
            <a:r>
              <a:rPr lang="en-US" sz="2400" dirty="0">
                <a:solidFill>
                  <a:schemeClr val="tx1"/>
                </a:solidFill>
              </a:rPr>
              <a:t>Refund premium for un expired policy period where term is more than one year</a:t>
            </a:r>
            <a:endParaRPr lang="en-IN" sz="2400" dirty="0">
              <a:solidFill>
                <a:schemeClr val="tx1"/>
              </a:solidFill>
            </a:endParaRPr>
          </a:p>
        </p:txBody>
      </p:sp>
    </p:spTree>
    <p:extLst>
      <p:ext uri="{BB962C8B-B14F-4D97-AF65-F5344CB8AC3E}">
        <p14:creationId xmlns:p14="http://schemas.microsoft.com/office/powerpoint/2010/main" val="26191391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E26C5781-4872-423F-A4B6-456C7DB15B1A}"/>
              </a:ext>
            </a:extLst>
          </p:cNvPr>
          <p:cNvSpPr/>
          <p:nvPr/>
        </p:nvSpPr>
        <p:spPr>
          <a:xfrm>
            <a:off x="1" y="0"/>
            <a:ext cx="12192000" cy="676866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solidFill>
                  <a:schemeClr val="tx1"/>
                </a:solidFill>
              </a:rPr>
              <a:t>Appointment of Surveyor &amp; settlement of claim for retail customer</a:t>
            </a:r>
          </a:p>
          <a:p>
            <a:pPr algn="ctr"/>
            <a:endParaRPr lang="en-US" b="1" dirty="0">
              <a:solidFill>
                <a:schemeClr val="tx1"/>
              </a:solidFill>
            </a:endParaRPr>
          </a:p>
          <a:p>
            <a:pPr marL="285750" indent="-285750">
              <a:buFont typeface="Arial" panose="020B0604020202020204" pitchFamily="34" charset="0"/>
              <a:buChar char="•"/>
            </a:pPr>
            <a:r>
              <a:rPr lang="en-US" sz="2400" dirty="0">
                <a:solidFill>
                  <a:schemeClr val="tx1"/>
                </a:solidFill>
              </a:rPr>
              <a:t>Surveyor to be appointed for loss exceeding Rs 50,000 or more</a:t>
            </a:r>
          </a:p>
          <a:p>
            <a:pPr marL="285750" indent="-285750">
              <a:buFont typeface="Arial" panose="020B0604020202020204" pitchFamily="34" charset="0"/>
              <a:buChar char="•"/>
            </a:pPr>
            <a:r>
              <a:rPr lang="en-US" sz="2400" dirty="0">
                <a:solidFill>
                  <a:schemeClr val="tx1"/>
                </a:solidFill>
              </a:rPr>
              <a:t>It will be on random basis through General insurance council</a:t>
            </a:r>
          </a:p>
          <a:p>
            <a:pPr marL="285750" indent="-285750">
              <a:buFont typeface="Arial" panose="020B0604020202020204" pitchFamily="34" charset="0"/>
              <a:buChar char="•"/>
            </a:pPr>
            <a:r>
              <a:rPr lang="en-US" sz="2400" dirty="0">
                <a:solidFill>
                  <a:schemeClr val="tx1"/>
                </a:solidFill>
              </a:rPr>
              <a:t>Claim for retail customer</a:t>
            </a:r>
          </a:p>
          <a:p>
            <a:pPr marL="285750" indent="-285750">
              <a:buFont typeface="Arial" panose="020B0604020202020204" pitchFamily="34" charset="0"/>
              <a:buChar char="•"/>
            </a:pPr>
            <a:r>
              <a:rPr lang="en-US" sz="2400" dirty="0">
                <a:solidFill>
                  <a:schemeClr val="tx1"/>
                </a:solidFill>
              </a:rPr>
              <a:t>The customer to be informed TAT of settlement</a:t>
            </a:r>
          </a:p>
          <a:p>
            <a:pPr marL="285750" indent="-285750">
              <a:buFont typeface="Arial" panose="020B0604020202020204" pitchFamily="34" charset="0"/>
              <a:buChar char="•"/>
            </a:pPr>
            <a:r>
              <a:rPr lang="en-US" sz="2400" dirty="0">
                <a:solidFill>
                  <a:schemeClr val="tx1"/>
                </a:solidFill>
              </a:rPr>
              <a:t>Appointment of surveyor through tech based solution of GI council in 24 </a:t>
            </a:r>
            <a:r>
              <a:rPr lang="en-US" sz="2400" dirty="0" err="1">
                <a:solidFill>
                  <a:schemeClr val="tx1"/>
                </a:solidFill>
              </a:rPr>
              <a:t>hrs</a:t>
            </a:r>
            <a:endParaRPr lang="en-US" sz="2400" dirty="0">
              <a:solidFill>
                <a:schemeClr val="tx1"/>
              </a:solidFill>
            </a:endParaRPr>
          </a:p>
          <a:p>
            <a:pPr marL="285750" indent="-285750">
              <a:buFont typeface="Arial" panose="020B0604020202020204" pitchFamily="34" charset="0"/>
              <a:buChar char="•"/>
            </a:pPr>
            <a:r>
              <a:rPr lang="en-US" sz="2400" dirty="0">
                <a:solidFill>
                  <a:schemeClr val="tx1"/>
                </a:solidFill>
              </a:rPr>
              <a:t>Submission of report within 15 days</a:t>
            </a:r>
          </a:p>
          <a:p>
            <a:pPr marL="285750" indent="-285750">
              <a:buFont typeface="Arial" panose="020B0604020202020204" pitchFamily="34" charset="0"/>
              <a:buChar char="•"/>
            </a:pPr>
            <a:r>
              <a:rPr lang="en-US" sz="2400" dirty="0">
                <a:solidFill>
                  <a:schemeClr val="tx1"/>
                </a:solidFill>
              </a:rPr>
              <a:t>Insurer to decide claim within 7 days of receipt of report except for property or building insurance on RI basis</a:t>
            </a:r>
          </a:p>
          <a:p>
            <a:pPr marL="285750" indent="-285750">
              <a:buFont typeface="Arial" panose="020B0604020202020204" pitchFamily="34" charset="0"/>
              <a:buChar char="•"/>
            </a:pPr>
            <a:r>
              <a:rPr lang="en-US" sz="2400" dirty="0">
                <a:solidFill>
                  <a:schemeClr val="tx1"/>
                </a:solidFill>
              </a:rPr>
              <a:t>Settlement beyond specified timeline is violation and will attract penalty</a:t>
            </a:r>
          </a:p>
          <a:p>
            <a:pPr marL="285750" indent="-285750">
              <a:buFont typeface="Arial" panose="020B0604020202020204" pitchFamily="34" charset="0"/>
              <a:buChar char="•"/>
            </a:pPr>
            <a:r>
              <a:rPr lang="en-US" sz="2400" dirty="0">
                <a:solidFill>
                  <a:schemeClr val="tx1"/>
                </a:solidFill>
              </a:rPr>
              <a:t>The insurer can’t repudiate the claim in full or part-</a:t>
            </a:r>
          </a:p>
          <a:p>
            <a:pPr marL="285750" indent="-285750">
              <a:buFont typeface="Arial" panose="020B0604020202020204" pitchFamily="34" charset="0"/>
              <a:buChar char="•"/>
            </a:pPr>
            <a:r>
              <a:rPr lang="en-US" sz="2400" dirty="0">
                <a:solidFill>
                  <a:schemeClr val="tx1"/>
                </a:solidFill>
              </a:rPr>
              <a:t>Where the breach of warranty or condition is not relevant to nature or circumstances of loss</a:t>
            </a:r>
          </a:p>
          <a:p>
            <a:pPr marL="285750" indent="-285750">
              <a:buFont typeface="Arial" panose="020B0604020202020204" pitchFamily="34" charset="0"/>
              <a:buChar char="•"/>
            </a:pPr>
            <a:r>
              <a:rPr lang="en-US" sz="2400" dirty="0">
                <a:solidFill>
                  <a:schemeClr val="tx1"/>
                </a:solidFill>
              </a:rPr>
              <a:t>On account of delay in intimation on the part of insured where it has not resulted increase in claim amount</a:t>
            </a:r>
            <a:endParaRPr lang="en-IN" sz="2400" dirty="0">
              <a:solidFill>
                <a:schemeClr val="tx1"/>
              </a:solidFill>
            </a:endParaRPr>
          </a:p>
        </p:txBody>
      </p:sp>
    </p:spTree>
    <p:extLst>
      <p:ext uri="{BB962C8B-B14F-4D97-AF65-F5344CB8AC3E}">
        <p14:creationId xmlns:p14="http://schemas.microsoft.com/office/powerpoint/2010/main" val="324116253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FEBC9121-536D-4196-8351-FCDB57F96D40}"/>
              </a:ext>
            </a:extLst>
          </p:cNvPr>
          <p:cNvSpPr/>
          <p:nvPr/>
        </p:nvSpPr>
        <p:spPr>
          <a:xfrm>
            <a:off x="0" y="0"/>
            <a:ext cx="12192000" cy="665304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b="1" dirty="0">
                <a:solidFill>
                  <a:schemeClr val="tx1"/>
                </a:solidFill>
              </a:rPr>
              <a:t>Withdrawal of retail product</a:t>
            </a:r>
          </a:p>
          <a:p>
            <a:pPr algn="ctr"/>
            <a:endParaRPr lang="en-US" b="1" dirty="0">
              <a:solidFill>
                <a:schemeClr val="tx1"/>
              </a:solidFill>
            </a:endParaRPr>
          </a:p>
          <a:p>
            <a:pPr marL="285750" indent="-285750">
              <a:buFont typeface="Arial" panose="020B0604020202020204" pitchFamily="34" charset="0"/>
              <a:buChar char="•"/>
            </a:pPr>
            <a:r>
              <a:rPr lang="en-US" sz="2400" dirty="0">
                <a:solidFill>
                  <a:schemeClr val="tx1"/>
                </a:solidFill>
              </a:rPr>
              <a:t>Insured to be informed in advance</a:t>
            </a:r>
          </a:p>
          <a:p>
            <a:pPr marL="285750" indent="-285750">
              <a:buFont typeface="Arial" panose="020B0604020202020204" pitchFamily="34" charset="0"/>
              <a:buChar char="•"/>
            </a:pPr>
            <a:r>
              <a:rPr lang="en-US" sz="2400" dirty="0">
                <a:solidFill>
                  <a:schemeClr val="tx1"/>
                </a:solidFill>
              </a:rPr>
              <a:t>If policy period is less than 3 month of duration, the insurer will allow its renewal</a:t>
            </a:r>
          </a:p>
          <a:p>
            <a:pPr marL="285750" indent="-285750">
              <a:buFont typeface="Arial" panose="020B0604020202020204" pitchFamily="34" charset="0"/>
              <a:buChar char="•"/>
            </a:pPr>
            <a:r>
              <a:rPr lang="en-US" sz="2400" dirty="0">
                <a:solidFill>
                  <a:schemeClr val="tx1"/>
                </a:solidFill>
              </a:rPr>
              <a:t>Long term policy shall remain in force unless opted by the insured to cancel the same.</a:t>
            </a:r>
          </a:p>
          <a:p>
            <a:pPr marL="285750" indent="-285750">
              <a:buFont typeface="Arial" panose="020B0604020202020204" pitchFamily="34" charset="0"/>
              <a:buChar char="•"/>
            </a:pPr>
            <a:endParaRPr lang="en-US" dirty="0">
              <a:solidFill>
                <a:schemeClr val="tx1"/>
              </a:solidFill>
            </a:endParaRPr>
          </a:p>
          <a:p>
            <a:pPr algn="ctr"/>
            <a:r>
              <a:rPr lang="en-US" sz="2800" b="1" dirty="0">
                <a:solidFill>
                  <a:schemeClr val="tx1"/>
                </a:solidFill>
              </a:rPr>
              <a:t>Redressal of Grievance of the Policy holder</a:t>
            </a:r>
          </a:p>
          <a:p>
            <a:pPr algn="ctr"/>
            <a:endParaRPr lang="en-US" b="1" dirty="0">
              <a:solidFill>
                <a:schemeClr val="tx1"/>
              </a:solidFill>
            </a:endParaRPr>
          </a:p>
          <a:p>
            <a:pPr marL="285750" indent="-285750">
              <a:buFont typeface="Arial" panose="020B0604020202020204" pitchFamily="34" charset="0"/>
              <a:buChar char="•"/>
            </a:pPr>
            <a:r>
              <a:rPr lang="en-US" sz="2400" dirty="0">
                <a:solidFill>
                  <a:schemeClr val="tx1"/>
                </a:solidFill>
              </a:rPr>
              <a:t>Insurer to have robust system of Grievance redressal process</a:t>
            </a:r>
          </a:p>
          <a:p>
            <a:pPr marL="285750" indent="-285750">
              <a:buFont typeface="Arial" panose="020B0604020202020204" pitchFamily="34" charset="0"/>
              <a:buChar char="•"/>
            </a:pPr>
            <a:r>
              <a:rPr lang="en-US" sz="2400" dirty="0">
                <a:solidFill>
                  <a:schemeClr val="tx1"/>
                </a:solidFill>
              </a:rPr>
              <a:t>Contact details of Insurance Ombudsman of the jurisdiction to be provided</a:t>
            </a:r>
          </a:p>
          <a:p>
            <a:pPr marL="285750" indent="-285750">
              <a:buFont typeface="Arial" panose="020B0604020202020204" pitchFamily="34" charset="0"/>
              <a:buChar char="•"/>
            </a:pPr>
            <a:r>
              <a:rPr lang="en-US" sz="2400" dirty="0">
                <a:solidFill>
                  <a:schemeClr val="tx1"/>
                </a:solidFill>
              </a:rPr>
              <a:t>Implementation of Ombudsman award</a:t>
            </a:r>
          </a:p>
          <a:p>
            <a:pPr marL="285750" indent="-285750">
              <a:buFont typeface="Arial" panose="020B0604020202020204" pitchFamily="34" charset="0"/>
              <a:buChar char="•"/>
            </a:pPr>
            <a:r>
              <a:rPr lang="en-US" sz="2400" dirty="0">
                <a:solidFill>
                  <a:schemeClr val="tx1"/>
                </a:solidFill>
              </a:rPr>
              <a:t>To be complied with within 30 days of receipt of award</a:t>
            </a:r>
          </a:p>
          <a:p>
            <a:pPr marL="285750" indent="-285750">
              <a:buFont typeface="Arial" panose="020B0604020202020204" pitchFamily="34" charset="0"/>
              <a:buChar char="•"/>
            </a:pPr>
            <a:r>
              <a:rPr lang="en-US" sz="2400" dirty="0">
                <a:solidFill>
                  <a:schemeClr val="tx1"/>
                </a:solidFill>
              </a:rPr>
              <a:t>Non compliance will attract penalty of Rs 5000 per day</a:t>
            </a:r>
          </a:p>
          <a:p>
            <a:pPr marL="285750" indent="-285750">
              <a:buFont typeface="Arial" panose="020B0604020202020204" pitchFamily="34" charset="0"/>
              <a:buChar char="•"/>
            </a:pPr>
            <a:r>
              <a:rPr lang="en-US" sz="2400" dirty="0">
                <a:solidFill>
                  <a:schemeClr val="tx1"/>
                </a:solidFill>
              </a:rPr>
              <a:t>Penal interest will continue to be paid as per Ombudsman Rules 2017</a:t>
            </a:r>
            <a:endParaRPr lang="en-IN" sz="2400" dirty="0">
              <a:solidFill>
                <a:schemeClr val="tx1"/>
              </a:solidFill>
            </a:endParaRPr>
          </a:p>
        </p:txBody>
      </p:sp>
    </p:spTree>
    <p:extLst>
      <p:ext uri="{BB962C8B-B14F-4D97-AF65-F5344CB8AC3E}">
        <p14:creationId xmlns:p14="http://schemas.microsoft.com/office/powerpoint/2010/main" val="3642077097"/>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154</TotalTime>
  <Words>1434</Words>
  <Application>Microsoft Office PowerPoint</Application>
  <PresentationFormat>Widescreen</PresentationFormat>
  <Paragraphs>176</Paragraphs>
  <Slides>16</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16</vt:i4>
      </vt:variant>
    </vt:vector>
  </HeadingPairs>
  <TitlesOfParts>
    <vt:vector size="20" baseType="lpstr">
      <vt:lpstr>Arial</vt:lpstr>
      <vt:lpstr>Calibri</vt:lpstr>
      <vt:lpstr>Calibri Light</vt:lpstr>
      <vt:lpstr>Office Theme</vt:lpstr>
      <vt:lpstr>Master Circular on General Insurance Business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Master Circular on General Insurance Business</dc:title>
  <dc:creator>MUKE CHUGH</dc:creator>
  <cp:lastModifiedBy>MUKE CHUGH</cp:lastModifiedBy>
  <cp:revision>35</cp:revision>
  <dcterms:created xsi:type="dcterms:W3CDTF">2024-11-21T00:35:10Z</dcterms:created>
  <dcterms:modified xsi:type="dcterms:W3CDTF">2025-12-06T00:08:53Z</dcterms:modified>
</cp:coreProperties>
</file>